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256" r:id="rId2"/>
    <p:sldId id="281" r:id="rId3"/>
    <p:sldId id="280" r:id="rId4"/>
    <p:sldId id="437" r:id="rId5"/>
    <p:sldId id="438" r:id="rId6"/>
    <p:sldId id="439" r:id="rId7"/>
    <p:sldId id="440" r:id="rId8"/>
    <p:sldId id="441" r:id="rId9"/>
    <p:sldId id="442" r:id="rId10"/>
    <p:sldId id="443" r:id="rId11"/>
    <p:sldId id="444" r:id="rId12"/>
    <p:sldId id="889" r:id="rId13"/>
    <p:sldId id="445" r:id="rId14"/>
    <p:sldId id="446" r:id="rId15"/>
    <p:sldId id="447" r:id="rId16"/>
    <p:sldId id="448" r:id="rId17"/>
    <p:sldId id="426" r:id="rId18"/>
    <p:sldId id="458" r:id="rId19"/>
    <p:sldId id="459" r:id="rId20"/>
    <p:sldId id="427" r:id="rId21"/>
    <p:sldId id="478" r:id="rId22"/>
    <p:sldId id="479" r:id="rId23"/>
    <p:sldId id="890" r:id="rId24"/>
    <p:sldId id="428" r:id="rId25"/>
    <p:sldId id="495" r:id="rId26"/>
    <p:sldId id="496" r:id="rId27"/>
    <p:sldId id="497" r:id="rId28"/>
    <p:sldId id="574" r:id="rId29"/>
    <p:sldId id="498" r:id="rId30"/>
    <p:sldId id="499" r:id="rId31"/>
    <p:sldId id="500" r:id="rId32"/>
    <p:sldId id="501" r:id="rId33"/>
    <p:sldId id="502" r:id="rId34"/>
    <p:sldId id="503" r:id="rId35"/>
    <p:sldId id="504" r:id="rId36"/>
    <p:sldId id="429" r:id="rId37"/>
    <p:sldId id="525" r:id="rId38"/>
    <p:sldId id="526" r:id="rId39"/>
    <p:sldId id="527" r:id="rId40"/>
    <p:sldId id="528" r:id="rId41"/>
    <p:sldId id="511" r:id="rId42"/>
    <p:sldId id="512" r:id="rId43"/>
    <p:sldId id="513" r:id="rId44"/>
    <p:sldId id="514" r:id="rId45"/>
    <p:sldId id="515" r:id="rId46"/>
    <p:sldId id="516" r:id="rId47"/>
    <p:sldId id="517" r:id="rId48"/>
    <p:sldId id="518" r:id="rId49"/>
    <p:sldId id="519" r:id="rId50"/>
    <p:sldId id="520" r:id="rId51"/>
    <p:sldId id="521" r:id="rId52"/>
    <p:sldId id="522" r:id="rId53"/>
    <p:sldId id="523" r:id="rId54"/>
    <p:sldId id="575" r:id="rId55"/>
    <p:sldId id="576" r:id="rId56"/>
    <p:sldId id="577" r:id="rId57"/>
    <p:sldId id="578" r:id="rId58"/>
    <p:sldId id="579" r:id="rId59"/>
    <p:sldId id="580" r:id="rId60"/>
    <p:sldId id="581" r:id="rId61"/>
    <p:sldId id="582" r:id="rId62"/>
    <p:sldId id="584" r:id="rId63"/>
    <p:sldId id="524" r:id="rId64"/>
    <p:sldId id="585" r:id="rId65"/>
    <p:sldId id="742" r:id="rId66"/>
    <p:sldId id="607" r:id="rId67"/>
    <p:sldId id="609" r:id="rId68"/>
    <p:sldId id="610" r:id="rId69"/>
    <p:sldId id="611" r:id="rId70"/>
    <p:sldId id="612" r:id="rId71"/>
    <p:sldId id="613" r:id="rId72"/>
    <p:sldId id="614" r:id="rId73"/>
    <p:sldId id="615" r:id="rId74"/>
    <p:sldId id="617" r:id="rId75"/>
    <p:sldId id="618" r:id="rId76"/>
    <p:sldId id="621" r:id="rId77"/>
    <p:sldId id="625" r:id="rId78"/>
    <p:sldId id="432" r:id="rId79"/>
    <p:sldId id="744" r:id="rId80"/>
    <p:sldId id="745" r:id="rId81"/>
    <p:sldId id="746" r:id="rId82"/>
    <p:sldId id="747" r:id="rId83"/>
    <p:sldId id="748" r:id="rId84"/>
    <p:sldId id="749" r:id="rId85"/>
    <p:sldId id="751" r:id="rId86"/>
    <p:sldId id="752" r:id="rId87"/>
    <p:sldId id="753" r:id="rId88"/>
    <p:sldId id="754" r:id="rId89"/>
    <p:sldId id="755" r:id="rId90"/>
    <p:sldId id="756" r:id="rId91"/>
    <p:sldId id="757" r:id="rId92"/>
    <p:sldId id="433" r:id="rId93"/>
    <p:sldId id="766" r:id="rId94"/>
    <p:sldId id="888" r:id="rId95"/>
    <p:sldId id="858" r:id="rId96"/>
    <p:sldId id="859" r:id="rId97"/>
    <p:sldId id="435" r:id="rId98"/>
    <p:sldId id="549" r:id="rId99"/>
    <p:sldId id="550" r:id="rId100"/>
    <p:sldId id="551" r:id="rId101"/>
    <p:sldId id="552" r:id="rId102"/>
    <p:sldId id="436" r:id="rId103"/>
    <p:sldId id="545" r:id="rId104"/>
    <p:sldId id="546" r:id="rId105"/>
    <p:sldId id="547" r:id="rId106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0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8000"/>
    <a:srgbClr val="336600"/>
    <a:srgbClr val="006600"/>
    <a:srgbClr val="333399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92" d="100"/>
          <a:sy n="92" d="100"/>
        </p:scale>
        <p:origin x="-96" y="-510"/>
      </p:cViewPr>
      <p:guideLst>
        <p:guide orient="horz" pos="2160"/>
        <p:guide pos="28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‹#›</a:t>
            </a:fld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4251538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0532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‹#›</a:t>
            </a:fld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1925607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1</a:t>
            </a:fld>
            <a:endParaRPr lang="en-US" altLang="zh-CN" sz="1200" dirty="0"/>
          </a:p>
        </p:txBody>
      </p:sp>
      <p:sp>
        <p:nvSpPr>
          <p:cNvPr id="15155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146" name="Group 2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4155" name="Group 5"/>
            <p:cNvGrpSpPr/>
            <p:nvPr/>
          </p:nvGrpSpPr>
          <p:grpSpPr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18" name="Rectangle 6"/>
              <p:cNvSpPr>
                <a:spLocks noChangeArrowheads="1"/>
              </p:cNvSpPr>
              <p:nvPr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Rectangle 7"/>
              <p:cNvSpPr>
                <a:spLocks noChangeArrowheads="1"/>
              </p:cNvSpPr>
              <p:nvPr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Rectangle 8"/>
              <p:cNvSpPr>
                <a:spLocks noChangeArrowheads="1"/>
              </p:cNvSpPr>
              <p:nvPr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Rectangle 9"/>
              <p:cNvSpPr>
                <a:spLocks noChangeArrowheads="1"/>
              </p:cNvSpPr>
              <p:nvPr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" name="Rectangle 10"/>
              <p:cNvSpPr>
                <a:spLocks noChangeArrowheads="1"/>
              </p:cNvSpPr>
              <p:nvPr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Rectangle 11"/>
              <p:cNvSpPr>
                <a:spLocks noChangeArrowheads="1"/>
              </p:cNvSpPr>
              <p:nvPr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Rectangle 12"/>
              <p:cNvSpPr>
                <a:spLocks noChangeArrowheads="1"/>
              </p:cNvSpPr>
              <p:nvPr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Rectangle 13"/>
              <p:cNvSpPr>
                <a:spLocks noChangeArrowheads="1"/>
              </p:cNvSpPr>
              <p:nvPr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Rectangle 14"/>
              <p:cNvSpPr>
                <a:spLocks noChangeArrowheads="1"/>
              </p:cNvSpPr>
              <p:nvPr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Rectangle 15"/>
              <p:cNvSpPr>
                <a:spLocks noChangeArrowheads="1"/>
              </p:cNvSpPr>
              <p:nvPr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3038475" y="0"/>
            <a:ext cx="5889625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  <a:cs typeface="+mn-cs"/>
              </a:rPr>
              <a:t>《</a:t>
            </a: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  <a:cs typeface="+mn-cs"/>
              </a:rPr>
              <a:t>信息论基础</a:t>
            </a: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  <a:cs typeface="+mn-cs"/>
              </a:rPr>
              <a:t>》   </a:t>
            </a: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  <a:cs typeface="+mn-cs"/>
              </a:rPr>
              <a:t>    </a:t>
            </a:r>
          </a:p>
        </p:txBody>
      </p:sp>
      <p:sp>
        <p:nvSpPr>
          <p:cNvPr id="2049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2050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6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9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ctr">
              <a:defRPr sz="12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en-US" altLang="zh-CN" sz="1200" dirty="0">
                <a:latin typeface="Arial Black" panose="020B0A04020102020204" pitchFamily="34" charset="0"/>
              </a:rPr>
              <a:t>‹#›</a:t>
            </a:fld>
            <a:endParaRPr lang="en-US" altLang="zh-CN" sz="12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457200"/>
            <a:ext cx="2209800" cy="6248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" y="457200"/>
            <a:ext cx="6477000" cy="6248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33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52400" y="1066800"/>
            <a:ext cx="4343400" cy="5638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066800"/>
            <a:ext cx="4343400" cy="2743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62400"/>
            <a:ext cx="4343400" cy="2743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33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52400" y="1066800"/>
            <a:ext cx="4343400" cy="5638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343400" cy="5638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52400" y="457200"/>
            <a:ext cx="8839200" cy="6248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33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400" y="1066800"/>
            <a:ext cx="4343400" cy="5638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066800"/>
            <a:ext cx="4343400" cy="2743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62400"/>
            <a:ext cx="4343400" cy="2743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400" y="1066800"/>
            <a:ext cx="43434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3434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22" name="Group 4"/>
          <p:cNvGrpSpPr/>
          <p:nvPr/>
        </p:nvGrpSpPr>
        <p:grpSpPr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946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6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6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6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6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6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6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6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6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33123" name="Rectangle 14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33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33124" name="Rectangle 15"/>
          <p:cNvSpPr>
            <a:spLocks noGrp="1"/>
          </p:cNvSpPr>
          <p:nvPr>
            <p:ph type="body" idx="1"/>
          </p:nvPr>
        </p:nvSpPr>
        <p:spPr>
          <a:xfrm>
            <a:off x="152400" y="1066800"/>
            <a:ext cx="8839200" cy="5638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CC3300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2400" b="1">
          <a:solidFill>
            <a:srgbClr val="33339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000" b="1">
          <a:solidFill>
            <a:srgbClr val="0080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.w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3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4" Type="http://schemas.openxmlformats.org/officeDocument/2006/relationships/image" Target="../media/image88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4" Type="http://schemas.openxmlformats.org/officeDocument/2006/relationships/image" Target="../media/image89.w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4" Type="http://schemas.openxmlformats.org/officeDocument/2006/relationships/image" Target="../media/image90.w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4" Type="http://schemas.openxmlformats.org/officeDocument/2006/relationships/image" Target="../media/image91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4" Type="http://schemas.openxmlformats.org/officeDocument/2006/relationships/image" Target="../media/image9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0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2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4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6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1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2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3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2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25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26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27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28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29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31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32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3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3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35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36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3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38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39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40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4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4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43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44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45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46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47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48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4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5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51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52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53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54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56.emf"/><Relationship Id="rId5" Type="http://schemas.openxmlformats.org/officeDocument/2006/relationships/oleObject" Target="../embeddings/Microsoft_Word_97_-_2003___15.doc"/><Relationship Id="rId4" Type="http://schemas.openxmlformats.org/officeDocument/2006/relationships/image" Target="../media/image5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5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5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59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4" Type="http://schemas.openxmlformats.org/officeDocument/2006/relationships/image" Target="../media/image6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4" Type="http://schemas.openxmlformats.org/officeDocument/2006/relationships/image" Target="../media/image61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4" Type="http://schemas.openxmlformats.org/officeDocument/2006/relationships/image" Target="../media/image62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4" Type="http://schemas.openxmlformats.org/officeDocument/2006/relationships/image" Target="../media/image63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64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4" Type="http://schemas.openxmlformats.org/officeDocument/2006/relationships/image" Target="../media/image65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66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1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4" Type="http://schemas.openxmlformats.org/officeDocument/2006/relationships/image" Target="../media/image67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4" Type="http://schemas.openxmlformats.org/officeDocument/2006/relationships/image" Target="../media/image68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4" Type="http://schemas.openxmlformats.org/officeDocument/2006/relationships/image" Target="../media/image6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2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71.png"/><Relationship Id="rId4" Type="http://schemas.openxmlformats.org/officeDocument/2006/relationships/image" Target="../media/image70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4" Type="http://schemas.openxmlformats.org/officeDocument/2006/relationships/image" Target="../media/image72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4" Type="http://schemas.openxmlformats.org/officeDocument/2006/relationships/image" Target="../media/image73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4" Type="http://schemas.openxmlformats.org/officeDocument/2006/relationships/image" Target="../media/image74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4" Type="http://schemas.openxmlformats.org/officeDocument/2006/relationships/image" Target="../media/image75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4" Type="http://schemas.openxmlformats.org/officeDocument/2006/relationships/image" Target="../media/image76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4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4" Type="http://schemas.openxmlformats.org/officeDocument/2006/relationships/image" Target="../media/image77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5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4" Type="http://schemas.openxmlformats.org/officeDocument/2006/relationships/image" Target="../media/image78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6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4" Type="http://schemas.openxmlformats.org/officeDocument/2006/relationships/image" Target="../media/image79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7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4" Type="http://schemas.openxmlformats.org/officeDocument/2006/relationships/image" Target="../media/image8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8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4" Type="http://schemas.openxmlformats.org/officeDocument/2006/relationships/image" Target="../media/image81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29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4" Type="http://schemas.openxmlformats.org/officeDocument/2006/relationships/image" Target="../media/image82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30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4" Type="http://schemas.openxmlformats.org/officeDocument/2006/relationships/image" Target="../media/image83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4" Type="http://schemas.openxmlformats.org/officeDocument/2006/relationships/image" Target="../media/image84.w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4" Type="http://schemas.openxmlformats.org/officeDocument/2006/relationships/image" Target="../media/image85.w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4" Type="http://schemas.openxmlformats.org/officeDocument/2006/relationships/image" Target="../media/image86.w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4" Type="http://schemas.openxmlformats.org/officeDocument/2006/relationships/image" Target="../media/image8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/>
          </p:cNvSpPr>
          <p:nvPr>
            <p:ph type="ctrTitle"/>
          </p:nvPr>
        </p:nvSpPr>
        <p:spPr>
          <a:xfrm>
            <a:off x="2519363" y="2024063"/>
            <a:ext cx="6445250" cy="2209800"/>
          </a:xfrm>
          <a:ln/>
        </p:spPr>
        <p:txBody>
          <a:bodyPr vert="horz" wrap="square" lIns="91440" tIns="45720" rIns="91440" bIns="45720" anchor="ctr"/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400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  <a:cs typeface="+mj-cs"/>
              </a:rPr>
              <a:t>第</a:t>
            </a:r>
            <a:r>
              <a:rPr lang="en-US" altLang="zh-CN" sz="3400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  <a:cs typeface="+mj-cs"/>
              </a:rPr>
              <a:t>6</a:t>
            </a:r>
            <a:r>
              <a:rPr lang="zh-CN" altLang="en-US" sz="3400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  <a:cs typeface="+mj-cs"/>
              </a:rPr>
              <a:t>章  有噪信道编码</a:t>
            </a:r>
            <a:endParaRPr lang="zh-CN" altLang="en-US" sz="3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256540" y="852170"/>
          <a:ext cx="8630285" cy="5153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r:id="rId3" imgW="8623300" imgH="5149850" progId="Paint.Picture">
                  <p:embed/>
                </p:oleObj>
              </mc:Choice>
              <mc:Fallback>
                <p:oleObj r:id="rId3" imgW="8623300" imgH="51498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6540" y="852170"/>
                        <a:ext cx="8630285" cy="5153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263525" y="909638"/>
          <a:ext cx="8662988" cy="566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3" r:id="rId3" imgW="4839970" imgH="3155950" progId="Word.Document.8">
                  <p:embed/>
                </p:oleObj>
              </mc:Choice>
              <mc:Fallback>
                <p:oleObj r:id="rId3" imgW="4839970" imgH="3155950" progId="Word.Document.8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3525" y="909638"/>
                        <a:ext cx="8662988" cy="5667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256540" y="759460"/>
          <a:ext cx="8630285" cy="5338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7" r:id="rId3" imgW="8623300" imgH="5334000" progId="Paint.Picture">
                  <p:embed/>
                </p:oleObj>
              </mc:Choice>
              <mc:Fallback>
                <p:oleObj r:id="rId3" imgW="8623300" imgH="53340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6540" y="759460"/>
                        <a:ext cx="8630285" cy="5338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/>
          </p:cNvSpPr>
          <p:nvPr>
            <p:ph type="ctrTitle"/>
          </p:nvPr>
        </p:nvSpPr>
        <p:spPr>
          <a:xfrm>
            <a:off x="3124200" y="1931988"/>
            <a:ext cx="6019800" cy="2209800"/>
          </a:xfrm>
          <a:ln/>
        </p:spPr>
        <p:txBody>
          <a:bodyPr vert="horz" wrap="square" lIns="91440" tIns="45720" rIns="91440" bIns="45720" anchor="ctr"/>
          <a:lstStyle/>
          <a:p>
            <a:pPr algn="ctr">
              <a:lnSpc>
                <a:spcPct val="125000"/>
              </a:lnSpc>
            </a:pPr>
            <a:r>
              <a:rPr lang="en-US" altLang="zh-CN" sz="3200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6.11  LDPC</a:t>
            </a:r>
            <a:r>
              <a:rPr lang="en-US" altLang="x-none" sz="3200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码 </a:t>
            </a:r>
            <a:r>
              <a:rPr lang="zh-CN" altLang="en-US" sz="3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/>
            </a:r>
            <a:br>
              <a:rPr lang="zh-CN" altLang="en-US" sz="3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zh-CN" altLang="en-US" sz="3200" u="sng" dirty="0">
              <a:solidFill>
                <a:srgbClr val="FFFFFF"/>
              </a:solidFill>
              <a:latin typeface="仿宋_GB2312" pitchFamily="49" charset="-122"/>
              <a:ea typeface="仿宋_GB2312" pitchFamily="49" charset="-122"/>
              <a:cs typeface="+mj-cs"/>
            </a:endParaRPr>
          </a:p>
        </p:txBody>
      </p:sp>
      <p:sp>
        <p:nvSpPr>
          <p:cNvPr id="148483" name="Rectangle 5"/>
          <p:cNvSpPr>
            <a:spLocks noGrp="1"/>
          </p:cNvSpPr>
          <p:nvPr>
            <p:ph type="subTitle"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eaLnBrk="1" hangingPunct="1">
              <a:buSzPct val="75000"/>
              <a:buFont typeface="Wingdings" panose="05000000000000000000" pitchFamily="2" charset="2"/>
            </a:pPr>
            <a:endParaRPr lang="zh-CN" altLang="zh-CN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384175" y="651510"/>
          <a:ext cx="8375650" cy="5554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1" r:id="rId3" imgW="8369300" imgH="5549900" progId="Paint.Picture">
                  <p:embed/>
                </p:oleObj>
              </mc:Choice>
              <mc:Fallback>
                <p:oleObj r:id="rId3" imgW="8369300" imgH="55499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175" y="651510"/>
                        <a:ext cx="8375650" cy="5554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606425" y="743585"/>
          <a:ext cx="7931150" cy="5370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5" r:id="rId3" imgW="7924800" imgH="5365750" progId="Paint.Picture">
                  <p:embed/>
                </p:oleObj>
              </mc:Choice>
              <mc:Fallback>
                <p:oleObj r:id="rId3" imgW="7924800" imgH="53657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6425" y="743585"/>
                        <a:ext cx="7931150" cy="5370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530225" y="1544320"/>
          <a:ext cx="8083550" cy="376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9" r:id="rId3" imgW="8077200" imgH="3765550" progId="Paint.Picture">
                  <p:embed/>
                </p:oleObj>
              </mc:Choice>
              <mc:Fallback>
                <p:oleObj r:id="rId3" imgW="8077200" imgH="37655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225" y="1544320"/>
                        <a:ext cx="8083550" cy="3768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660400" y="359410"/>
          <a:ext cx="7822565" cy="6139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r:id="rId3" imgW="7816850" imgH="6134100" progId="Paint.Picture">
                  <p:embed/>
                </p:oleObj>
              </mc:Choice>
              <mc:Fallback>
                <p:oleObj r:id="rId3" imgW="7816850" imgH="61341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400" y="359410"/>
                        <a:ext cx="7822565" cy="6139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解：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）最大后验概率准则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r>
              <a:rPr lang="en-US" altLang="zh-CN" dirty="0" smtClean="0"/>
              <a:t>P(a*)P(</a:t>
            </a:r>
            <a:r>
              <a:rPr lang="en-US" altLang="zh-CN" dirty="0" err="1" smtClean="0"/>
              <a:t>bj|a</a:t>
            </a:r>
            <a:r>
              <a:rPr lang="en-US" altLang="zh-CN" dirty="0" smtClean="0"/>
              <a:t>*)&gt;=p(</a:t>
            </a:r>
            <a:r>
              <a:rPr lang="en-US" altLang="zh-CN" dirty="0" err="1" smtClean="0"/>
              <a:t>ai</a:t>
            </a:r>
            <a:r>
              <a:rPr lang="en-US" altLang="zh-CN" dirty="0" smtClean="0"/>
              <a:t>)P(</a:t>
            </a:r>
            <a:r>
              <a:rPr lang="en-US" altLang="zh-CN" dirty="0" err="1" smtClean="0"/>
              <a:t>bj|ai</a:t>
            </a:r>
            <a:r>
              <a:rPr lang="en-US" altLang="zh-CN" dirty="0" smtClean="0"/>
              <a:t>)=P(</a:t>
            </a:r>
            <a:r>
              <a:rPr lang="en-US" altLang="zh-CN" dirty="0" err="1" smtClean="0"/>
              <a:t>aibj</a:t>
            </a:r>
            <a:r>
              <a:rPr lang="en-US" altLang="zh-CN" dirty="0" smtClean="0"/>
              <a:t>),</a:t>
            </a:r>
          </a:p>
          <a:p>
            <a:pPr marL="0" indent="0">
              <a:buNone/>
            </a:pPr>
            <a:r>
              <a:rPr lang="zh-CN" altLang="en-US" dirty="0" smtClean="0"/>
              <a:t>即译码规则：联合矩阵每列的最大值。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F(y1)=x1, F(y2)=x1, F(y3)=x3.</a:t>
            </a:r>
          </a:p>
          <a:p>
            <a:pPr marL="0" indent="0">
              <a:buNone/>
            </a:pPr>
            <a:r>
              <a:rPr lang="en-US" altLang="zh-CN" dirty="0" smtClean="0"/>
              <a:t>PE=23/240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）最大似然准则：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a*=</a:t>
            </a:r>
            <a:r>
              <a:rPr lang="en-US" altLang="zh-CN" dirty="0" err="1" smtClean="0"/>
              <a:t>arg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maxP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bj|a</a:t>
            </a:r>
            <a:r>
              <a:rPr lang="en-US" altLang="zh-CN" dirty="0" smtClean="0"/>
              <a:t>*)</a:t>
            </a:r>
          </a:p>
          <a:p>
            <a:pPr marL="0" indent="0">
              <a:buNone/>
            </a:pPr>
            <a:r>
              <a:rPr lang="zh-CN" altLang="en-US" dirty="0" smtClean="0"/>
              <a:t>即</a:t>
            </a:r>
            <a:r>
              <a:rPr lang="zh-CN" altLang="en-US" dirty="0"/>
              <a:t>译码</a:t>
            </a:r>
            <a:r>
              <a:rPr lang="zh-CN" altLang="en-US" dirty="0" smtClean="0"/>
              <a:t>规则：信道转移矩阵</a:t>
            </a:r>
            <a:r>
              <a:rPr lang="zh-CN" altLang="en-US" dirty="0"/>
              <a:t>每列的最大值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F(y1)=x1, F(y2)=x2, F(y3)=x3.</a:t>
            </a:r>
          </a:p>
          <a:p>
            <a:pPr marL="0" indent="0">
              <a:buNone/>
            </a:pPr>
            <a:r>
              <a:rPr lang="en-US" altLang="zh-CN" dirty="0" smtClean="0"/>
              <a:t>PE=1-(3/4+1/24+1/24)=1/6&gt;23/240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810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矩形 2"/>
          <p:cNvSpPr/>
          <p:nvPr/>
        </p:nvSpPr>
        <p:spPr>
          <a:xfrm>
            <a:off x="2308225" y="471488"/>
            <a:ext cx="441483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6.1.2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错误概率与编码方法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419735" y="1443355"/>
          <a:ext cx="7988300" cy="5077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r:id="rId3" imgW="7981950" imgH="5073650" progId="Paint.Picture">
                  <p:embed/>
                </p:oleObj>
              </mc:Choice>
              <mc:Fallback>
                <p:oleObj r:id="rId3" imgW="7981950" imgH="50736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735" y="1443355"/>
                        <a:ext cx="7988300" cy="5077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644525" y="346710"/>
          <a:ext cx="7854950" cy="616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9" r:id="rId3" imgW="7848600" imgH="6159500" progId="Paint.Picture">
                  <p:embed/>
                </p:oleObj>
              </mc:Choice>
              <mc:Fallback>
                <p:oleObj r:id="rId3" imgW="7848600" imgH="61595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4525" y="346710"/>
                        <a:ext cx="7854950" cy="6164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extLst>
              <p:ext uri="{D42A27DB-BD31-4B8C-83A1-F6EECF244321}">
                <p14:modId xmlns:p14="http://schemas.microsoft.com/office/powerpoint/2010/main" val="3602096454"/>
              </p:ext>
            </p:extLst>
          </p:nvPr>
        </p:nvGraphicFramePr>
        <p:xfrm>
          <a:off x="514350" y="813435"/>
          <a:ext cx="8115300" cy="5230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4" name="BMP 图像" r:id="rId3" imgW="8108950" imgH="5226050" progId="Paint.Picture">
                  <p:embed/>
                </p:oleObj>
              </mc:Choice>
              <mc:Fallback>
                <p:oleObj name="BMP 图像" r:id="rId3" imgW="8108950" imgH="52260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4350" y="813435"/>
                        <a:ext cx="8115300" cy="5230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91580" y="5877272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所以，当输入等概</a:t>
            </a:r>
            <a:r>
              <a:rPr lang="en-US" altLang="zh-CN" dirty="0" smtClean="0"/>
              <a:t>,p=0.01,</a:t>
            </a:r>
            <a:r>
              <a:rPr lang="zh-CN" altLang="en-US" dirty="0" smtClean="0"/>
              <a:t>纠</a:t>
            </a:r>
            <a:r>
              <a:rPr lang="en-US" altLang="zh-CN" dirty="0" smtClean="0"/>
              <a:t>1</a:t>
            </a:r>
            <a:r>
              <a:rPr lang="zh-CN" altLang="en-US" dirty="0" smtClean="0"/>
              <a:t>位错码的</a:t>
            </a:r>
            <a:r>
              <a:rPr lang="en-US" altLang="zh-CN" dirty="0" smtClean="0"/>
              <a:t>n=3</a:t>
            </a:r>
            <a:r>
              <a:rPr lang="zh-CN" altLang="en-US" dirty="0" smtClean="0"/>
              <a:t>的重复译码错误概率为：</a:t>
            </a:r>
            <a:endParaRPr lang="en-US" altLang="zh-CN" dirty="0" smtClean="0"/>
          </a:p>
          <a:p>
            <a:r>
              <a:rPr lang="en-US" altLang="zh-CN" dirty="0" smtClean="0"/>
              <a:t>PE=1/2[p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+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1-p)p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+…=3*10-</a:t>
            </a:r>
            <a:r>
              <a:rPr lang="en-US" altLang="zh-CN" baseline="30000" dirty="0" smtClean="0"/>
              <a:t>4</a:t>
            </a:r>
            <a:endParaRPr lang="zh-CN" altLang="en-US" u="sng" baseline="30000" dirty="0"/>
          </a:p>
        </p:txBody>
      </p:sp>
      <p:sp>
        <p:nvSpPr>
          <p:cNvPr id="4" name="矩形 3"/>
          <p:cNvSpPr/>
          <p:nvPr/>
        </p:nvSpPr>
        <p:spPr>
          <a:xfrm>
            <a:off x="2195736" y="1772816"/>
            <a:ext cx="46805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43808" y="1772816"/>
            <a:ext cx="61206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743908" y="1772816"/>
            <a:ext cx="57606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436096" y="1772816"/>
            <a:ext cx="57606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300192" y="2276872"/>
            <a:ext cx="612068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128284" y="2276872"/>
            <a:ext cx="612068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956376" y="2276872"/>
            <a:ext cx="396044" cy="46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4572000" y="5049180"/>
            <a:ext cx="10441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256540" y="845820"/>
          <a:ext cx="8630285" cy="5166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7" r:id="rId3" imgW="8623300" imgH="5162550" progId="Paint.Picture">
                  <p:embed/>
                </p:oleObj>
              </mc:Choice>
              <mc:Fallback>
                <p:oleObj r:id="rId3" imgW="8623300" imgH="51625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6540" y="845820"/>
                        <a:ext cx="8630285" cy="5166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/>
          </p:cNvSpPr>
          <p:nvPr>
            <p:ph type="ctrTitle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>
              <a:lnSpc>
                <a:spcPct val="125000"/>
              </a:lnSpc>
            </a:pPr>
            <a:r>
              <a:rPr lang="en-US" altLang="zh-CN" sz="3200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6.2  </a:t>
            </a:r>
            <a:r>
              <a:rPr lang="en-US" altLang="x-none" sz="3200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有噪信道编码定理</a:t>
            </a:r>
            <a:endParaRPr lang="zh-CN" altLang="en-US" sz="3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8243" name="Rectangle 5"/>
          <p:cNvSpPr>
            <a:spLocks noGrp="1"/>
          </p:cNvSpPr>
          <p:nvPr>
            <p:ph type="subTitle"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eaLnBrk="1" hangingPunct="1">
              <a:buSzPct val="75000"/>
              <a:buFont typeface="Wingdings" panose="05000000000000000000" pitchFamily="2" charset="2"/>
            </a:pPr>
            <a:endParaRPr lang="zh-CN" altLang="zh-CN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542925" y="400050"/>
          <a:ext cx="8058150" cy="605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1" r:id="rId3" imgW="8058150" imgH="6057900" progId="Paint.Picture">
                  <p:embed/>
                </p:oleObj>
              </mc:Choice>
              <mc:Fallback>
                <p:oleObj r:id="rId3" imgW="8058150" imgH="60579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925" y="400050"/>
                        <a:ext cx="8058150" cy="605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2375756" y="440668"/>
            <a:ext cx="262829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87824" y="2780928"/>
            <a:ext cx="1620180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666750" y="887095"/>
          <a:ext cx="7810500" cy="5083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" r:id="rId3" imgW="7804150" imgH="5080000" progId="Paint.Picture">
                  <p:embed/>
                </p:oleObj>
              </mc:Choice>
              <mc:Fallback>
                <p:oleObj r:id="rId3" imgW="7804150" imgH="50800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50" y="887095"/>
                        <a:ext cx="7810500" cy="5083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/>
          </p:cNvSpPr>
          <p:nvPr>
            <p:ph type="title"/>
          </p:nvPr>
        </p:nvSpPr>
        <p:spPr>
          <a:xfrm>
            <a:off x="446088" y="398463"/>
            <a:ext cx="8229600" cy="533400"/>
          </a:xfrm>
          <a:ln/>
        </p:spPr>
        <p:txBody>
          <a:bodyPr vert="horz" wrap="square" lIns="91440" tIns="45720" rIns="91440" bIns="45720" anchor="ctr"/>
          <a:lstStyle/>
          <a:p>
            <a:pPr algn="ctr" eaLnBrk="1" hangingPunct="1"/>
            <a:r>
              <a:rPr lang="zh-CN" altLang="en-US" sz="2800" u="sng" dirty="0">
                <a:ea typeface="仿宋_GB2312" pitchFamily="49" charset="-122"/>
              </a:rPr>
              <a:t>本章内容</a:t>
            </a:r>
          </a:p>
        </p:txBody>
      </p:sp>
      <p:sp>
        <p:nvSpPr>
          <p:cNvPr id="114691" name="Text Box 3"/>
          <p:cNvSpPr txBox="1"/>
          <p:nvPr/>
        </p:nvSpPr>
        <p:spPr>
          <a:xfrm>
            <a:off x="409575" y="1019175"/>
            <a:ext cx="4673600" cy="5126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u="sng" dirty="0">
                <a:latin typeface="Arial" panose="020B0604020202020204" pitchFamily="34" charset="0"/>
              </a:rPr>
              <a:t>6.1  </a:t>
            </a:r>
            <a:r>
              <a:rPr lang="en-US" altLang="x-none" sz="2800" b="1" u="sng" dirty="0">
                <a:latin typeface="Arial" panose="020B0604020202020204" pitchFamily="34" charset="0"/>
              </a:rPr>
              <a:t>错误概率</a:t>
            </a:r>
            <a:endParaRPr lang="zh-CN" altLang="en-US" sz="2800" b="1" u="sng" dirty="0"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800" b="1" u="sng" dirty="0">
                <a:latin typeface="Arial" panose="020B0604020202020204" pitchFamily="34" charset="0"/>
              </a:rPr>
              <a:t>6.2  </a:t>
            </a:r>
            <a:r>
              <a:rPr lang="en-US" altLang="x-none" sz="2800" b="1" u="sng" dirty="0">
                <a:latin typeface="Arial" panose="020B0604020202020204" pitchFamily="34" charset="0"/>
              </a:rPr>
              <a:t>有噪信道编码定理</a:t>
            </a:r>
            <a:endParaRPr lang="zh-CN" altLang="en-US" sz="2800" b="1" dirty="0"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800" b="1" u="sng" dirty="0">
                <a:latin typeface="Arial" panose="020B0604020202020204" pitchFamily="34" charset="0"/>
              </a:rPr>
              <a:t>6.3  </a:t>
            </a:r>
            <a:r>
              <a:rPr lang="en-US" altLang="x-none" sz="2800" b="1" u="sng" dirty="0">
                <a:latin typeface="Arial" panose="020B0604020202020204" pitchFamily="34" charset="0"/>
              </a:rPr>
              <a:t>联合信源信道编码定理</a:t>
            </a:r>
            <a:r>
              <a:rPr lang="zh-CN" altLang="en-US" sz="2800" b="1" u="sng" dirty="0">
                <a:latin typeface="Arial" panose="020B0604020202020204" pitchFamily="34" charset="0"/>
              </a:rPr>
              <a:t>  </a:t>
            </a:r>
            <a:endParaRPr lang="zh-CN" altLang="en-US" sz="2800" b="1" dirty="0"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800" b="1" u="sng" dirty="0">
                <a:latin typeface="Arial" panose="020B0604020202020204" pitchFamily="34" charset="0"/>
              </a:rPr>
              <a:t>6.4  </a:t>
            </a:r>
            <a:r>
              <a:rPr lang="en-US" altLang="x-none" sz="2800" b="1" u="sng" dirty="0">
                <a:latin typeface="Arial" panose="020B0604020202020204" pitchFamily="34" charset="0"/>
              </a:rPr>
              <a:t>信道编码的基本概念</a:t>
            </a:r>
            <a:endParaRPr lang="zh-CN" altLang="en-US" sz="2800" b="1" dirty="0"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800" b="1" u="sng" dirty="0">
                <a:latin typeface="Arial" panose="020B0604020202020204" pitchFamily="34" charset="0"/>
              </a:rPr>
              <a:t>6.5  </a:t>
            </a:r>
            <a:r>
              <a:rPr lang="en-US" altLang="x-none" sz="2800" b="1" u="sng" dirty="0">
                <a:latin typeface="Arial" panose="020B0604020202020204" pitchFamily="34" charset="0"/>
              </a:rPr>
              <a:t>线性分组码</a:t>
            </a:r>
            <a:endParaRPr lang="zh-CN" altLang="en-US" sz="2800" b="1" dirty="0"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800" b="1" u="sng" dirty="0">
                <a:latin typeface="Arial" panose="020B0604020202020204" pitchFamily="34" charset="0"/>
              </a:rPr>
              <a:t>6.6  </a:t>
            </a:r>
            <a:r>
              <a:rPr lang="en-US" altLang="x-none" sz="2800" b="1" u="sng" dirty="0">
                <a:latin typeface="Arial" panose="020B0604020202020204" pitchFamily="34" charset="0"/>
              </a:rPr>
              <a:t>循环码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283518" y="1019175"/>
            <a:ext cx="3468687" cy="43999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u="sng" dirty="0">
                <a:latin typeface="Arial" panose="020B0604020202020204" pitchFamily="34" charset="0"/>
              </a:rPr>
              <a:t>6.7 </a:t>
            </a:r>
            <a:r>
              <a:rPr lang="zh-CN" altLang="en-US" sz="2800" b="1" u="sng" dirty="0">
                <a:latin typeface="Arial" panose="020B0604020202020204" pitchFamily="34" charset="0"/>
              </a:rPr>
              <a:t> </a:t>
            </a:r>
            <a:r>
              <a:rPr lang="en-US" altLang="x-none" sz="2800" b="1" u="sng" dirty="0">
                <a:latin typeface="Arial" panose="020B0604020202020204" pitchFamily="34" charset="0"/>
              </a:rPr>
              <a:t>卷积码</a:t>
            </a:r>
            <a:endParaRPr lang="zh-CN" altLang="en-US" sz="2800" b="1" dirty="0"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800" b="1" u="sng" dirty="0">
                <a:latin typeface="Arial" panose="020B0604020202020204" pitchFamily="34" charset="0"/>
              </a:rPr>
              <a:t>6.8  </a:t>
            </a:r>
            <a:r>
              <a:rPr lang="en-US" altLang="x-none" sz="2800" b="1" u="sng" dirty="0">
                <a:latin typeface="Arial" panose="020B0604020202020204" pitchFamily="34" charset="0"/>
              </a:rPr>
              <a:t>交织码</a:t>
            </a:r>
            <a:endParaRPr lang="zh-CN" altLang="en-US" sz="2800" b="1" dirty="0"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800" b="1" u="sng" dirty="0">
                <a:latin typeface="Arial" panose="020B0604020202020204" pitchFamily="34" charset="0"/>
              </a:rPr>
              <a:t>6.9  </a:t>
            </a:r>
            <a:r>
              <a:rPr lang="en-US" altLang="x-none" sz="2800" b="1" u="sng" dirty="0">
                <a:latin typeface="Arial" panose="020B0604020202020204" pitchFamily="34" charset="0"/>
              </a:rPr>
              <a:t>级联码</a:t>
            </a:r>
            <a:endParaRPr lang="zh-CN" altLang="en-US" sz="2800" b="1" dirty="0"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800" b="1" u="sng" dirty="0">
                <a:latin typeface="Arial" panose="020B0604020202020204" pitchFamily="34" charset="0"/>
              </a:rPr>
              <a:t>6.10  Turbo</a:t>
            </a:r>
            <a:r>
              <a:rPr lang="en-US" altLang="x-none" sz="2800" b="1" u="sng" dirty="0">
                <a:latin typeface="Arial" panose="020B0604020202020204" pitchFamily="34" charset="0"/>
              </a:rPr>
              <a:t>码</a:t>
            </a:r>
            <a:endParaRPr lang="zh-CN" altLang="en-US" sz="2800" b="1" dirty="0"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800" b="1" u="sng" dirty="0">
                <a:latin typeface="Arial" panose="020B0604020202020204" pitchFamily="34" charset="0"/>
              </a:rPr>
              <a:t>6.11  LDPC</a:t>
            </a:r>
            <a:r>
              <a:rPr lang="en-US" altLang="x-none" sz="2800" b="1" u="sng" dirty="0">
                <a:latin typeface="Arial" panose="020B0604020202020204" pitchFamily="34" charset="0"/>
              </a:rPr>
              <a:t>码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0" grpId="0"/>
      <p:bldP spid="114691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/>
          </p:cNvSpPr>
          <p:nvPr>
            <p:ph type="ctrTitle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>
              <a:lnSpc>
                <a:spcPct val="125000"/>
              </a:lnSpc>
            </a:pPr>
            <a:r>
              <a:rPr lang="en-US" altLang="zh-CN" sz="3200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6.3  </a:t>
            </a:r>
            <a:r>
              <a:rPr lang="en-US" altLang="x-none" sz="3200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联合信源信道编码定理</a:t>
            </a:r>
            <a:r>
              <a:rPr lang="zh-CN" altLang="en-US" sz="3200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  <a:endParaRPr lang="zh-CN" altLang="en-US" sz="3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9267" name="Rectangle 5"/>
          <p:cNvSpPr>
            <a:spLocks noGrp="1"/>
          </p:cNvSpPr>
          <p:nvPr>
            <p:ph type="subTitle"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eaLnBrk="1" hangingPunct="1">
              <a:buSzPct val="75000"/>
              <a:buFont typeface="Wingdings" panose="05000000000000000000" pitchFamily="2" charset="2"/>
            </a:pPr>
            <a:endParaRPr lang="zh-CN" altLang="zh-CN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extLst>
              <p:ext uri="{D42A27DB-BD31-4B8C-83A1-F6EECF244321}">
                <p14:modId xmlns:p14="http://schemas.microsoft.com/office/powerpoint/2010/main" val="1678677929"/>
              </p:ext>
            </p:extLst>
          </p:nvPr>
        </p:nvGraphicFramePr>
        <p:xfrm>
          <a:off x="395536" y="584684"/>
          <a:ext cx="8261350" cy="5630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9" r:id="rId3" imgW="8255000" imgH="5626100" progId="Paint.Picture">
                  <p:embed/>
                </p:oleObj>
              </mc:Choice>
              <mc:Fallback>
                <p:oleObj r:id="rId3" imgW="8255000" imgH="56261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536" y="584684"/>
                        <a:ext cx="8261350" cy="5630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2123728" y="584684"/>
            <a:ext cx="3132348" cy="46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23728" y="4941168"/>
            <a:ext cx="20162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>
            <p:extLst>
              <p:ext uri="{D42A27DB-BD31-4B8C-83A1-F6EECF244321}">
                <p14:modId xmlns:p14="http://schemas.microsoft.com/office/powerpoint/2010/main" val="4190500014"/>
              </p:ext>
            </p:extLst>
          </p:nvPr>
        </p:nvGraphicFramePr>
        <p:xfrm>
          <a:off x="449263" y="1347788"/>
          <a:ext cx="7339012" cy="259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" name="Document" r:id="rId3" imgW="3377520" imgH="1189080" progId="Word.Document.8">
                  <p:embed/>
                </p:oleObj>
              </mc:Choice>
              <mc:Fallback>
                <p:oleObj name="Document" r:id="rId3" imgW="3377520" imgH="1189080" progId="Word.Document.8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263" y="1347788"/>
                        <a:ext cx="7339012" cy="2592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91580" y="4041068"/>
            <a:ext cx="78128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C=log2-H(0.02,0.98)</a:t>
            </a:r>
          </a:p>
          <a:p>
            <a:r>
              <a:rPr lang="en-US" altLang="zh-CN" dirty="0" smtClean="0"/>
              <a:t>Ct=C*2000(bit/s)</a:t>
            </a:r>
          </a:p>
          <a:p>
            <a:r>
              <a:rPr lang="en-US" altLang="zh-CN" dirty="0" smtClean="0"/>
              <a:t>I=15000*log2=15000(bit)</a:t>
            </a:r>
          </a:p>
          <a:p>
            <a:r>
              <a:rPr lang="en-US" altLang="zh-CN" dirty="0" smtClean="0"/>
              <a:t>t=I/Ct=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76672"/>
            <a:ext cx="8839200" cy="5638800"/>
          </a:xfrm>
        </p:spPr>
        <p:txBody>
          <a:bodyPr/>
          <a:lstStyle/>
          <a:p>
            <a:r>
              <a:rPr lang="zh-CN" altLang="en-US" sz="2000" dirty="0" smtClean="0"/>
              <a:t>例</a:t>
            </a:r>
            <a:r>
              <a:rPr lang="en-US" altLang="zh-CN" sz="2000" dirty="0"/>
              <a:t>6</a:t>
            </a:r>
            <a:r>
              <a:rPr lang="en-US" altLang="zh-CN" sz="2000" dirty="0" smtClean="0"/>
              <a:t>.3</a:t>
            </a:r>
            <a:r>
              <a:rPr lang="zh-CN" altLang="en-US" sz="2000" dirty="0" smtClean="0"/>
              <a:t>设二元无记忆信源为</a:t>
            </a:r>
            <a:r>
              <a:rPr lang="en-US" altLang="zh-CN" sz="2000" dirty="0" smtClean="0"/>
              <a:t>p</a:t>
            </a:r>
            <a:r>
              <a:rPr lang="en-US" altLang="zh-CN" sz="2000" dirty="0"/>
              <a:t>(</a:t>
            </a:r>
            <a:r>
              <a:rPr lang="en-US" altLang="zh-CN" sz="2000" dirty="0" smtClean="0"/>
              <a:t>s1)=0.75,p(s2)=0.25</a:t>
            </a:r>
          </a:p>
          <a:p>
            <a:pPr marL="0" indent="0">
              <a:buNone/>
            </a:pPr>
            <a:r>
              <a:rPr lang="en-US" altLang="zh-CN" sz="2000" dirty="0" smtClean="0"/>
              <a:t>(1)</a:t>
            </a:r>
            <a:r>
              <a:rPr lang="zh-CN" altLang="en-US" sz="2000" dirty="0" smtClean="0"/>
              <a:t>如果信源每秒发出</a:t>
            </a:r>
            <a:r>
              <a:rPr lang="en-US" altLang="zh-CN" sz="2000" dirty="0" smtClean="0"/>
              <a:t>2.3</a:t>
            </a:r>
            <a:r>
              <a:rPr lang="zh-CN" altLang="en-US" sz="2000" dirty="0" smtClean="0"/>
              <a:t>个信源符号，送入无噪信道，信道每秒只能传送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个二元符号，通过适当的编码，能否无失真传输，如何编码？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解：</a:t>
            </a:r>
            <a:r>
              <a:rPr lang="en-US" altLang="zh-CN" sz="2000" dirty="0" smtClean="0"/>
              <a:t>H(s)=H(0.75,0.25)=0.811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bit/</a:t>
            </a:r>
            <a:r>
              <a:rPr lang="zh-CN" altLang="en-US" sz="2000" dirty="0" smtClean="0"/>
              <a:t>信源符号）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            </a:t>
            </a:r>
            <a:r>
              <a:rPr lang="en-US" altLang="zh-CN" sz="2000" dirty="0" err="1" smtClean="0"/>
              <a:t>Rt</a:t>
            </a:r>
            <a:r>
              <a:rPr lang="en-US" altLang="zh-CN" sz="2000" dirty="0" smtClean="0"/>
              <a:t>=2.3*H(s)=1.87</a:t>
            </a:r>
            <a:r>
              <a:rPr lang="en-US" altLang="zh-CN" sz="2000" dirty="0"/>
              <a:t>(</a:t>
            </a:r>
            <a:r>
              <a:rPr lang="en-US" altLang="zh-CN" sz="2000" dirty="0" smtClean="0"/>
              <a:t>bit/s)</a:t>
            </a:r>
          </a:p>
          <a:p>
            <a:pPr marL="0" indent="0">
              <a:buNone/>
            </a:pPr>
            <a:r>
              <a:rPr lang="en-US" altLang="zh-CN" sz="2000" dirty="0" smtClean="0"/>
              <a:t>            C=log2=1(bit/</a:t>
            </a:r>
            <a:r>
              <a:rPr lang="zh-CN" altLang="en-US" sz="2000" dirty="0" smtClean="0"/>
              <a:t>信道符号）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            Ct=2*C=2(bit/s)</a:t>
            </a:r>
          </a:p>
          <a:p>
            <a:pPr marL="0" indent="0"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       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Rt</a:t>
            </a:r>
            <a:r>
              <a:rPr lang="en-US" altLang="zh-CN" sz="2000" dirty="0" smtClean="0">
                <a:solidFill>
                  <a:srgbClr val="FF0000"/>
                </a:solidFill>
              </a:rPr>
              <a:t>&lt;Ct.</a:t>
            </a:r>
          </a:p>
          <a:p>
            <a:pPr marL="0" indent="0">
              <a:buNone/>
            </a:pPr>
            <a:r>
              <a:rPr lang="zh-CN" altLang="en-US" sz="2000" dirty="0" smtClean="0"/>
              <a:t>   采用霍夫曼编码</a:t>
            </a:r>
            <a:r>
              <a:rPr lang="en-US" altLang="zh-CN" sz="2000" dirty="0" smtClean="0"/>
              <a:t>{1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01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001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000}</a:t>
            </a:r>
            <a:r>
              <a:rPr lang="zh-CN" altLang="en-US" sz="2000" dirty="0" smtClean="0"/>
              <a:t>。对信源进行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N=2</a:t>
            </a:r>
            <a:r>
              <a:rPr lang="zh-CN" altLang="en-US" sz="2000" dirty="0" smtClean="0"/>
              <a:t>）次扩展。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       L=27/32,</a:t>
            </a:r>
          </a:p>
          <a:p>
            <a:pPr marL="0" indent="0">
              <a:buNone/>
            </a:pPr>
            <a:r>
              <a:rPr lang="en-US" altLang="zh-CN" sz="2000" dirty="0" smtClean="0"/>
              <a:t>       2.3*L=1.94(</a:t>
            </a:r>
            <a:r>
              <a:rPr lang="zh-CN" altLang="en-US" sz="2000" dirty="0" smtClean="0"/>
              <a:t>二元码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秒）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(2)</a:t>
            </a:r>
            <a:r>
              <a:rPr lang="zh-CN" altLang="en-US" sz="2000" dirty="0" smtClean="0"/>
              <a:t>如果</a:t>
            </a:r>
            <a:r>
              <a:rPr lang="zh-CN" altLang="en-US" sz="2000" dirty="0"/>
              <a:t>信源每秒发出</a:t>
            </a:r>
            <a:r>
              <a:rPr lang="en-US" altLang="zh-CN" sz="2000" dirty="0"/>
              <a:t>2.3</a:t>
            </a:r>
            <a:r>
              <a:rPr lang="zh-CN" altLang="en-US" sz="2000" dirty="0"/>
              <a:t>个信源</a:t>
            </a:r>
            <a:r>
              <a:rPr lang="zh-CN" altLang="en-US" sz="2000" dirty="0" smtClean="0"/>
              <a:t>符号，进入二元对称信道</a:t>
            </a:r>
            <a:r>
              <a:rPr lang="zh-CN" altLang="en-US" sz="2000" dirty="0"/>
              <a:t>，而信道每秒传</a:t>
            </a:r>
            <a:r>
              <a:rPr lang="en-US" altLang="zh-CN" sz="2000" dirty="0"/>
              <a:t>25</a:t>
            </a:r>
            <a:r>
              <a:rPr lang="zh-CN" altLang="en-US" sz="2000" dirty="0"/>
              <a:t>个信源符号</a:t>
            </a:r>
            <a:r>
              <a:rPr lang="zh-CN" altLang="en-US" sz="2000" dirty="0" smtClean="0"/>
              <a:t>，信道矩阵</a:t>
            </a:r>
            <a:r>
              <a:rPr lang="en-US" altLang="zh-CN" sz="2000" dirty="0" smtClean="0"/>
              <a:t>P=[2/3,1/3;1/3,2/3],   </a:t>
            </a:r>
            <a:r>
              <a:rPr lang="zh-CN" altLang="en-US" sz="2000" dirty="0" smtClean="0"/>
              <a:t>是否存在一种编码方法，使得平均错误</a:t>
            </a:r>
            <a:r>
              <a:rPr lang="en-US" altLang="zh-CN" sz="2000" dirty="0" err="1" smtClean="0"/>
              <a:t>Pe</a:t>
            </a:r>
            <a:r>
              <a:rPr lang="zh-CN" altLang="en-US" sz="2000" dirty="0" smtClean="0"/>
              <a:t>可为任意小吗？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解：</a:t>
            </a:r>
            <a:r>
              <a:rPr lang="en-US" altLang="zh-CN" sz="2000" dirty="0" smtClean="0"/>
              <a:t>C=log2-H(2/3,1/3)=0.082(bit/</a:t>
            </a:r>
            <a:r>
              <a:rPr lang="zh-CN" altLang="en-US" sz="2000" dirty="0" smtClean="0"/>
              <a:t>信息符号）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  Ct=25*0.082=2.05(bit/s)</a:t>
            </a:r>
          </a:p>
          <a:p>
            <a:pPr marL="0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如信源每秒发出</a:t>
            </a:r>
            <a:r>
              <a:rPr lang="en-US" altLang="zh-CN" sz="2000" dirty="0" smtClean="0"/>
              <a:t>2.3</a:t>
            </a:r>
            <a:r>
              <a:rPr lang="zh-CN" altLang="en-US" sz="2000" dirty="0" smtClean="0"/>
              <a:t>个符号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则信源输出的信息速率为：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</a:t>
            </a:r>
            <a:r>
              <a:rPr lang="en-US" altLang="zh-CN" sz="2000" dirty="0" err="1" smtClean="0"/>
              <a:t>Rt</a:t>
            </a:r>
            <a:r>
              <a:rPr lang="en-US" altLang="zh-CN" sz="2000" dirty="0" smtClean="0"/>
              <a:t>=2.3*H(S)=1.87(bit/s)   &lt;Ct    </a:t>
            </a:r>
            <a:r>
              <a:rPr lang="zh-CN" altLang="en-US" sz="2000" dirty="0" smtClean="0">
                <a:solidFill>
                  <a:srgbClr val="FF0000"/>
                </a:solidFill>
              </a:rPr>
              <a:t>结论：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理论上存在一种编码方法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 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316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/>
          </p:cNvSpPr>
          <p:nvPr>
            <p:ph type="ctrTitle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>
              <a:lnSpc>
                <a:spcPct val="125000"/>
              </a:lnSpc>
            </a:pPr>
            <a:r>
              <a:rPr lang="en-US" altLang="zh-CN" sz="3200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6.4  </a:t>
            </a:r>
            <a:r>
              <a:rPr lang="en-US" altLang="x-none" sz="3200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信道编码的基本概念</a:t>
            </a:r>
            <a:endParaRPr lang="zh-CN" altLang="en-US" sz="3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0291" name="Rectangle 5"/>
          <p:cNvSpPr>
            <a:spLocks noGrp="1"/>
          </p:cNvSpPr>
          <p:nvPr>
            <p:ph type="subTitle"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eaLnBrk="1" hangingPunct="1">
              <a:buSzPct val="75000"/>
              <a:buFont typeface="Wingdings" panose="05000000000000000000" pitchFamily="2" charset="2"/>
            </a:pPr>
            <a:endParaRPr lang="zh-CN" altLang="zh-CN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>
            <p:extLst>
              <p:ext uri="{D42A27DB-BD31-4B8C-83A1-F6EECF244321}">
                <p14:modId xmlns:p14="http://schemas.microsoft.com/office/powerpoint/2010/main" val="280695060"/>
              </p:ext>
            </p:extLst>
          </p:nvPr>
        </p:nvGraphicFramePr>
        <p:xfrm>
          <a:off x="336550" y="836613"/>
          <a:ext cx="8429625" cy="533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" r:id="rId3" imgW="4030345" imgH="2537460" progId="Word.Document.8">
                  <p:embed/>
                </p:oleObj>
              </mc:Choice>
              <mc:Fallback>
                <p:oleObj r:id="rId3" imgW="4030345" imgH="2537460" progId="Word.Document.8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6550" y="836613"/>
                        <a:ext cx="8429625" cy="5330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6696236" y="1736812"/>
            <a:ext cx="11161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右箭头 3"/>
          <p:cNvSpPr/>
          <p:nvPr/>
        </p:nvSpPr>
        <p:spPr>
          <a:xfrm>
            <a:off x="6696236" y="1808820"/>
            <a:ext cx="1116124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395536" y="2204864"/>
            <a:ext cx="1116124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953598" y="1736812"/>
            <a:ext cx="1062118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953598" y="3717032"/>
            <a:ext cx="6966774" cy="14401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2663788" y="5877272"/>
            <a:ext cx="3888432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227013" y="1238250"/>
          <a:ext cx="8458200" cy="536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" r:id="rId3" imgW="3977005" imgH="2404745" progId="Word.Document.8">
                  <p:embed/>
                </p:oleObj>
              </mc:Choice>
              <mc:Fallback>
                <p:oleObj r:id="rId3" imgW="3977005" imgH="2404745" progId="Word.Document.8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013" y="1238250"/>
                        <a:ext cx="8458200" cy="5367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3" name="矩形 2"/>
          <p:cNvSpPr/>
          <p:nvPr/>
        </p:nvSpPr>
        <p:spPr>
          <a:xfrm>
            <a:off x="2344738" y="434975"/>
            <a:ext cx="370840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6.4.1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信道编码的分类</a:t>
            </a:r>
          </a:p>
        </p:txBody>
      </p:sp>
      <p:sp>
        <p:nvSpPr>
          <p:cNvPr id="3" name="矩形 2"/>
          <p:cNvSpPr/>
          <p:nvPr/>
        </p:nvSpPr>
        <p:spPr>
          <a:xfrm>
            <a:off x="3131840" y="5517232"/>
            <a:ext cx="756084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198938" y="5517232"/>
            <a:ext cx="877118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矩形 2"/>
          <p:cNvSpPr/>
          <p:nvPr/>
        </p:nvSpPr>
        <p:spPr>
          <a:xfrm>
            <a:off x="1760538" y="471488"/>
            <a:ext cx="585152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6.4.2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线性分组码的检错和纠错能力</a:t>
            </a:r>
          </a:p>
        </p:txBody>
      </p:sp>
      <p:graphicFrame>
        <p:nvGraphicFramePr>
          <p:cNvPr id="2" name="对象 1"/>
          <p:cNvGraphicFramePr/>
          <p:nvPr/>
        </p:nvGraphicFramePr>
        <p:xfrm>
          <a:off x="666750" y="928370"/>
          <a:ext cx="7810500" cy="500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6" r:id="rId3" imgW="7804150" imgH="4997450" progId="Paint.Picture">
                  <p:embed/>
                </p:oleObj>
              </mc:Choice>
              <mc:Fallback>
                <p:oleObj r:id="rId3" imgW="7804150" imgH="49974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50" y="928370"/>
                        <a:ext cx="7810500" cy="5001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4031940" y="1808820"/>
            <a:ext cx="1224136" cy="46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51820" y="4581128"/>
            <a:ext cx="2052228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extLst>
              <p:ext uri="{D42A27DB-BD31-4B8C-83A1-F6EECF244321}">
                <p14:modId xmlns:p14="http://schemas.microsoft.com/office/powerpoint/2010/main" val="3607687304"/>
              </p:ext>
            </p:extLst>
          </p:nvPr>
        </p:nvGraphicFramePr>
        <p:xfrm>
          <a:off x="571500" y="596225"/>
          <a:ext cx="8001000" cy="5713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0" r:id="rId3" imgW="7994650" imgH="5708650" progId="Paint.Picture">
                  <p:embed/>
                </p:oleObj>
              </mc:Choice>
              <mc:Fallback>
                <p:oleObj r:id="rId3" imgW="7994650" imgH="57086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500" y="596225"/>
                        <a:ext cx="8001000" cy="5713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右箭头 4"/>
          <p:cNvSpPr/>
          <p:nvPr/>
        </p:nvSpPr>
        <p:spPr>
          <a:xfrm>
            <a:off x="3923928" y="1844824"/>
            <a:ext cx="2916324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472100" y="2312876"/>
            <a:ext cx="11881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4355976" y="4617132"/>
            <a:ext cx="2772308" cy="7200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15616" y="4905164"/>
            <a:ext cx="1620180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779912" y="4905164"/>
            <a:ext cx="1080120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11760" y="2312876"/>
            <a:ext cx="57606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extLst>
              <p:ext uri="{D42A27DB-BD31-4B8C-83A1-F6EECF244321}">
                <p14:modId xmlns:p14="http://schemas.microsoft.com/office/powerpoint/2010/main" val="2285074387"/>
              </p:ext>
            </p:extLst>
          </p:nvPr>
        </p:nvGraphicFramePr>
        <p:xfrm>
          <a:off x="525971" y="728700"/>
          <a:ext cx="8020050" cy="546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4" r:id="rId3" imgW="8013700" imgH="5461000" progId="Paint.Picture">
                  <p:embed/>
                </p:oleObj>
              </mc:Choice>
              <mc:Fallback>
                <p:oleObj r:id="rId3" imgW="8013700" imgH="54610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5971" y="728700"/>
                        <a:ext cx="8020050" cy="5465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箭头 2"/>
          <p:cNvSpPr/>
          <p:nvPr/>
        </p:nvSpPr>
        <p:spPr>
          <a:xfrm>
            <a:off x="2087724" y="1880828"/>
            <a:ext cx="828092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87724" y="3140968"/>
            <a:ext cx="900100" cy="45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59932" y="2024844"/>
            <a:ext cx="1692188" cy="612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743908" y="3284984"/>
            <a:ext cx="2196244" cy="68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2087724" y="4545124"/>
            <a:ext cx="684076" cy="7200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4680012" y="4617132"/>
            <a:ext cx="1584176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15816" y="5337212"/>
            <a:ext cx="324036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6093296"/>
            <a:ext cx="8856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例：信源发出两个符号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，分别用</a:t>
            </a:r>
            <a:r>
              <a:rPr lang="en-US" altLang="zh-CN" dirty="0" smtClean="0"/>
              <a:t>0000000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1111111</a:t>
            </a:r>
            <a:r>
              <a:rPr lang="zh-CN" altLang="en-US" dirty="0" smtClean="0"/>
              <a:t>表示。问单独考虑，能检测几个错码，纠正几个错码？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/>
          </p:cNvSpPr>
          <p:nvPr>
            <p:ph type="ctrTitle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algn="ctr" eaLnBrk="1" hangingPunct="1"/>
            <a:r>
              <a:rPr lang="en-US" altLang="zh-CN" sz="3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6.1  </a:t>
            </a:r>
            <a:r>
              <a:rPr lang="zh-CN" altLang="en-US" sz="3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错误概率</a:t>
            </a:r>
            <a:endParaRPr lang="zh-CN" altLang="en-US" sz="3200" u="sng" dirty="0">
              <a:solidFill>
                <a:srgbClr val="FFFFFF"/>
              </a:solidFill>
              <a:latin typeface="仿宋_GB2312" pitchFamily="49" charset="-122"/>
              <a:ea typeface="仿宋_GB2312" pitchFamily="49" charset="-122"/>
              <a:cs typeface="+mj-cs"/>
            </a:endParaRPr>
          </a:p>
        </p:txBody>
      </p:sp>
      <p:sp>
        <p:nvSpPr>
          <p:cNvPr id="137219" name="Rectangle 5"/>
          <p:cNvSpPr>
            <a:spLocks noGrp="1"/>
          </p:cNvSpPr>
          <p:nvPr>
            <p:ph type="subTitle"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eaLnBrk="1" hangingPunct="1">
              <a:buSzPct val="75000"/>
              <a:buFont typeface="Wingdings" panose="05000000000000000000" pitchFamily="2" charset="2"/>
            </a:pPr>
            <a:endParaRPr lang="zh-CN" altLang="zh-CN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extLst>
              <p:ext uri="{D42A27DB-BD31-4B8C-83A1-F6EECF244321}">
                <p14:modId xmlns:p14="http://schemas.microsoft.com/office/powerpoint/2010/main" val="453430442"/>
              </p:ext>
            </p:extLst>
          </p:nvPr>
        </p:nvGraphicFramePr>
        <p:xfrm>
          <a:off x="698500" y="1754505"/>
          <a:ext cx="7747000" cy="334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8" r:id="rId3" imgW="7740650" imgH="3346450" progId="Paint.Picture">
                  <p:embed/>
                </p:oleObj>
              </mc:Choice>
              <mc:Fallback>
                <p:oleObj r:id="rId3" imgW="7740650" imgH="33464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500" y="1754505"/>
                        <a:ext cx="7747000" cy="334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箭头 2"/>
          <p:cNvSpPr/>
          <p:nvPr/>
        </p:nvSpPr>
        <p:spPr>
          <a:xfrm>
            <a:off x="3707904" y="2924944"/>
            <a:ext cx="936104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51620" y="1880828"/>
            <a:ext cx="1692188" cy="46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095836" y="1880828"/>
            <a:ext cx="1368152" cy="46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矩形 2"/>
          <p:cNvSpPr/>
          <p:nvPr/>
        </p:nvSpPr>
        <p:spPr>
          <a:xfrm>
            <a:off x="2381250" y="398463"/>
            <a:ext cx="4056063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6.4.3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最小汉明距离译码</a:t>
            </a:r>
          </a:p>
        </p:txBody>
      </p:sp>
      <p:graphicFrame>
        <p:nvGraphicFramePr>
          <p:cNvPr id="2" name="对象 1"/>
          <p:cNvGraphicFramePr/>
          <p:nvPr/>
        </p:nvGraphicFramePr>
        <p:xfrm>
          <a:off x="197485" y="1127125"/>
          <a:ext cx="8642985" cy="5446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2" r:id="rId3" imgW="8636000" imgH="5441950" progId="Paint.Picture">
                  <p:embed/>
                </p:oleObj>
              </mc:Choice>
              <mc:Fallback>
                <p:oleObj r:id="rId3" imgW="8636000" imgH="54419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485" y="1127125"/>
                        <a:ext cx="8642985" cy="5446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79512" y="4905164"/>
            <a:ext cx="212423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47864" y="4905164"/>
            <a:ext cx="212423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957263" y="1639888"/>
          <a:ext cx="7113587" cy="483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6" r:id="rId3" imgW="3065780" imgH="1934210" progId="Word.Document.8">
                  <p:embed/>
                </p:oleObj>
              </mc:Choice>
              <mc:Fallback>
                <p:oleObj r:id="rId3" imgW="3065780" imgH="1934210" progId="Word.Document.8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7263" y="1639888"/>
                        <a:ext cx="7113587" cy="4835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7" name="矩形 2"/>
          <p:cNvSpPr/>
          <p:nvPr/>
        </p:nvSpPr>
        <p:spPr>
          <a:xfrm>
            <a:off x="2235200" y="508000"/>
            <a:ext cx="442912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6.4.4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差错控制的三种方式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9652" y="2528900"/>
            <a:ext cx="651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</a:rPr>
              <a:t>优缺点：单向传输，实时性好，但译码设备较复杂。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620" y="4221088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</a:rPr>
              <a:t>优缺点：需要反馈信道、译码设备简单、在突发错误和信道干扰严重时有效，但实时性差，主要用在计算机数据通信中。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9632" y="6057292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</a:rPr>
              <a:t>优缺点：具有自动纠错和检错重发的优点，误码率较低。因此应用广泛。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矩形 2"/>
          <p:cNvSpPr/>
          <p:nvPr/>
        </p:nvSpPr>
        <p:spPr>
          <a:xfrm>
            <a:off x="2636838" y="544513"/>
            <a:ext cx="3697287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6.4.5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差错控制的途径</a:t>
            </a:r>
          </a:p>
        </p:txBody>
      </p:sp>
      <p:graphicFrame>
        <p:nvGraphicFramePr>
          <p:cNvPr id="2" name="对象 1"/>
          <p:cNvGraphicFramePr/>
          <p:nvPr/>
        </p:nvGraphicFramePr>
        <p:xfrm>
          <a:off x="425450" y="1277620"/>
          <a:ext cx="8293100" cy="5478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0" r:id="rId3" imgW="8286750" imgH="5473700" progId="Paint.Picture">
                  <p:embed/>
                </p:oleObj>
              </mc:Choice>
              <mc:Fallback>
                <p:oleObj r:id="rId3" imgW="8286750" imgH="54737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450" y="1277620"/>
                        <a:ext cx="8293100" cy="5478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箭头 2"/>
          <p:cNvSpPr/>
          <p:nvPr/>
        </p:nvSpPr>
        <p:spPr>
          <a:xfrm>
            <a:off x="1583668" y="4941168"/>
            <a:ext cx="2124236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444208" y="4617132"/>
            <a:ext cx="900100" cy="3697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extLst>
              <p:ext uri="{D42A27DB-BD31-4B8C-83A1-F6EECF244321}">
                <p14:modId xmlns:p14="http://schemas.microsoft.com/office/powerpoint/2010/main" val="109337846"/>
              </p:ext>
            </p:extLst>
          </p:nvPr>
        </p:nvGraphicFramePr>
        <p:xfrm>
          <a:off x="374650" y="682967"/>
          <a:ext cx="8394700" cy="5554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4" r:id="rId3" imgW="8388350" imgH="5549900" progId="Paint.Picture">
                  <p:embed/>
                </p:oleObj>
              </mc:Choice>
              <mc:Fallback>
                <p:oleObj r:id="rId3" imgW="8388350" imgH="55499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4650" y="682967"/>
                        <a:ext cx="8394700" cy="5554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箭头 2"/>
          <p:cNvSpPr/>
          <p:nvPr/>
        </p:nvSpPr>
        <p:spPr>
          <a:xfrm>
            <a:off x="1151620" y="1916832"/>
            <a:ext cx="4572508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2591780" y="5589240"/>
            <a:ext cx="3852428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498475" y="451485"/>
          <a:ext cx="8147050" cy="5955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8" r:id="rId3" imgW="8140700" imgH="5949950" progId="Paint.Picture">
                  <p:embed/>
                </p:oleObj>
              </mc:Choice>
              <mc:Fallback>
                <p:oleObj r:id="rId3" imgW="8140700" imgH="59499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8475" y="451485"/>
                        <a:ext cx="8147050" cy="5955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箭头 2"/>
          <p:cNvSpPr/>
          <p:nvPr/>
        </p:nvSpPr>
        <p:spPr>
          <a:xfrm>
            <a:off x="6840252" y="1376772"/>
            <a:ext cx="1440160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896036" y="1016732"/>
            <a:ext cx="151216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5724128" y="2384884"/>
            <a:ext cx="2700300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935596" y="2915229"/>
            <a:ext cx="2952328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/>
          </p:cNvSpPr>
          <p:nvPr>
            <p:ph type="ctrTitle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algn="ctr">
              <a:lnSpc>
                <a:spcPct val="125000"/>
              </a:lnSpc>
            </a:pPr>
            <a:r>
              <a:rPr lang="en-US" altLang="zh-CN" sz="3200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6.5  </a:t>
            </a:r>
            <a:r>
              <a:rPr lang="en-US" altLang="x-none" sz="3200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线性分组码</a:t>
            </a:r>
            <a:endParaRPr lang="zh-CN" altLang="en-US" sz="3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1315" name="Rectangle 5"/>
          <p:cNvSpPr>
            <a:spLocks noGrp="1"/>
          </p:cNvSpPr>
          <p:nvPr>
            <p:ph type="subTitle"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eaLnBrk="1" hangingPunct="1">
              <a:buSzPct val="75000"/>
              <a:buFont typeface="Wingdings" panose="05000000000000000000" pitchFamily="2" charset="2"/>
            </a:pPr>
            <a:endParaRPr lang="zh-CN" altLang="zh-CN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extLst>
              <p:ext uri="{D42A27DB-BD31-4B8C-83A1-F6EECF244321}">
                <p14:modId xmlns:p14="http://schemas.microsoft.com/office/powerpoint/2010/main" val="1696016019"/>
              </p:ext>
            </p:extLst>
          </p:nvPr>
        </p:nvGraphicFramePr>
        <p:xfrm>
          <a:off x="673100" y="1127854"/>
          <a:ext cx="7797800" cy="4677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2" r:id="rId3" imgW="7791450" imgH="4673600" progId="Paint.Picture">
                  <p:embed/>
                </p:oleObj>
              </mc:Choice>
              <mc:Fallback>
                <p:oleObj r:id="rId3" imgW="7791450" imgH="46736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3100" y="1127854"/>
                        <a:ext cx="7797800" cy="4677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箭头 2"/>
          <p:cNvSpPr/>
          <p:nvPr/>
        </p:nvSpPr>
        <p:spPr>
          <a:xfrm>
            <a:off x="2915816" y="3429000"/>
            <a:ext cx="4752528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095836" y="2960948"/>
            <a:ext cx="1908212" cy="490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724128" y="2960948"/>
            <a:ext cx="1944216" cy="51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4608004" y="5589240"/>
            <a:ext cx="1872208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2699792" y="2744924"/>
            <a:ext cx="3456384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/>
        </p:nvGraphicFramePr>
        <p:xfrm>
          <a:off x="374650" y="286385"/>
          <a:ext cx="8394700" cy="6285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6" r:id="rId3" imgW="8388350" imgH="6280150" progId="Paint.Picture">
                  <p:embed/>
                </p:oleObj>
              </mc:Choice>
              <mc:Fallback>
                <p:oleObj r:id="rId3" imgW="8388350" imgH="62801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4650" y="286385"/>
                        <a:ext cx="8394700" cy="6285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3779912" y="404664"/>
            <a:ext cx="720080" cy="540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>
            <p:extLst>
              <p:ext uri="{D42A27DB-BD31-4B8C-83A1-F6EECF244321}">
                <p14:modId xmlns:p14="http://schemas.microsoft.com/office/powerpoint/2010/main" val="3031648075"/>
              </p:ext>
            </p:extLst>
          </p:nvPr>
        </p:nvGraphicFramePr>
        <p:xfrm>
          <a:off x="394018" y="944724"/>
          <a:ext cx="8355012" cy="551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0" r:id="rId3" imgW="3823335" imgH="2536190" progId="Word.Document.8">
                  <p:embed/>
                </p:oleObj>
              </mc:Choice>
              <mc:Fallback>
                <p:oleObj r:id="rId3" imgW="3823335" imgH="2536190" progId="Word.Document.8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4018" y="944724"/>
                        <a:ext cx="8355012" cy="5513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矩形 2"/>
          <p:cNvSpPr/>
          <p:nvPr/>
        </p:nvSpPr>
        <p:spPr>
          <a:xfrm>
            <a:off x="2673350" y="361950"/>
            <a:ext cx="4068763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6.5.1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线性分组码的编码</a:t>
            </a:r>
          </a:p>
        </p:txBody>
      </p:sp>
      <p:sp>
        <p:nvSpPr>
          <p:cNvPr id="2" name="矩形 1"/>
          <p:cNvSpPr/>
          <p:nvPr/>
        </p:nvSpPr>
        <p:spPr>
          <a:xfrm>
            <a:off x="7578479" y="1013556"/>
            <a:ext cx="115212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2555776" y="2384884"/>
            <a:ext cx="4644516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9532" y="6021288"/>
            <a:ext cx="1080120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788024" y="3501008"/>
            <a:ext cx="324036" cy="612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584200" y="559435"/>
          <a:ext cx="7975600" cy="5738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r:id="rId3" imgW="7969250" imgH="5734050" progId="Paint.Picture">
                  <p:embed/>
                </p:oleObj>
              </mc:Choice>
              <mc:Fallback>
                <p:oleObj r:id="rId3" imgW="7969250" imgH="57340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200" y="559435"/>
                        <a:ext cx="7975600" cy="5738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extLst>
              <p:ext uri="{D42A27DB-BD31-4B8C-83A1-F6EECF244321}">
                <p14:modId xmlns:p14="http://schemas.microsoft.com/office/powerpoint/2010/main" val="828407896"/>
              </p:ext>
            </p:extLst>
          </p:nvPr>
        </p:nvGraphicFramePr>
        <p:xfrm>
          <a:off x="434975" y="193675"/>
          <a:ext cx="8274050" cy="647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5" name="BMP 图像" r:id="rId3" imgW="8267700" imgH="6464300" progId="Paint.Picture">
                  <p:embed/>
                </p:oleObj>
              </mc:Choice>
              <mc:Fallback>
                <p:oleObj name="BMP 图像" r:id="rId3" imgW="8267700" imgH="64643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975" y="193675"/>
                        <a:ext cx="8274050" cy="647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7416316" y="224644"/>
            <a:ext cx="1368152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9532" y="800708"/>
            <a:ext cx="2808312" cy="46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434975" y="-78740"/>
          <a:ext cx="8274050" cy="701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7" r:id="rId3" imgW="8267700" imgH="7010400" progId="Paint.Picture">
                  <p:embed/>
                </p:oleObj>
              </mc:Choice>
              <mc:Fallback>
                <p:oleObj r:id="rId3" imgW="8267700" imgH="70104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975" y="-78740"/>
                        <a:ext cx="8274050" cy="701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561975" y="-50165"/>
          <a:ext cx="8020050" cy="6958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1" r:id="rId3" imgW="8013700" imgH="6953250" progId="Paint.Picture">
                  <p:embed/>
                </p:oleObj>
              </mc:Choice>
              <mc:Fallback>
                <p:oleObj r:id="rId3" imgW="8013700" imgH="69532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1975" y="-50165"/>
                        <a:ext cx="8020050" cy="6958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extLst>
              <p:ext uri="{D42A27DB-BD31-4B8C-83A1-F6EECF244321}">
                <p14:modId xmlns:p14="http://schemas.microsoft.com/office/powerpoint/2010/main" val="941135682"/>
              </p:ext>
            </p:extLst>
          </p:nvPr>
        </p:nvGraphicFramePr>
        <p:xfrm>
          <a:off x="561975" y="429260"/>
          <a:ext cx="8020050" cy="5998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6" r:id="rId3" imgW="8013700" imgH="5994400" progId="Paint.Picture">
                  <p:embed/>
                </p:oleObj>
              </mc:Choice>
              <mc:Fallback>
                <p:oleObj r:id="rId3" imgW="8013700" imgH="59944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1975" y="429260"/>
                        <a:ext cx="8020050" cy="5998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4283968" y="1916832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27584" y="1916832"/>
            <a:ext cx="36004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75556" y="2708920"/>
            <a:ext cx="288032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12060" y="2816932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439652" y="3825044"/>
            <a:ext cx="936104" cy="45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1907704" y="4581128"/>
            <a:ext cx="2844316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6840252" y="5121188"/>
            <a:ext cx="1404156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935596" y="5507517"/>
            <a:ext cx="2016224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3203848" y="5530376"/>
            <a:ext cx="1080120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75556" y="5985284"/>
            <a:ext cx="1512168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730250" y="407035"/>
          <a:ext cx="7682865" cy="6043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0" r:id="rId3" imgW="7677150" imgH="6038850" progId="Paint.Picture">
                  <p:embed/>
                </p:oleObj>
              </mc:Choice>
              <mc:Fallback>
                <p:oleObj r:id="rId3" imgW="7677150" imgH="60388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0250" y="407035"/>
                        <a:ext cx="7682865" cy="60439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箭头 2"/>
          <p:cNvSpPr/>
          <p:nvPr/>
        </p:nvSpPr>
        <p:spPr>
          <a:xfrm>
            <a:off x="791580" y="5409220"/>
            <a:ext cx="1656184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23728" y="5517232"/>
            <a:ext cx="15481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1799692" y="6417332"/>
            <a:ext cx="2016224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561975" y="349885"/>
          <a:ext cx="8020050" cy="6158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3" r:id="rId3" imgW="8013700" imgH="6153150" progId="Paint.Picture">
                  <p:embed/>
                </p:oleObj>
              </mc:Choice>
              <mc:Fallback>
                <p:oleObj r:id="rId3" imgW="8013700" imgH="61531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1975" y="349885"/>
                        <a:ext cx="8020050" cy="6158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>
            <p:extLst>
              <p:ext uri="{D42A27DB-BD31-4B8C-83A1-F6EECF244321}">
                <p14:modId xmlns:p14="http://schemas.microsoft.com/office/powerpoint/2010/main" val="97722250"/>
              </p:ext>
            </p:extLst>
          </p:nvPr>
        </p:nvGraphicFramePr>
        <p:xfrm>
          <a:off x="488950" y="582613"/>
          <a:ext cx="8008938" cy="627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8" r:id="rId3" imgW="3977005" imgH="3249295" progId="Word.Document.8">
                  <p:embed/>
                </p:oleObj>
              </mc:Choice>
              <mc:Fallback>
                <p:oleObj r:id="rId3" imgW="3977005" imgH="3249295" progId="Word.Document.8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8950" y="582613"/>
                        <a:ext cx="8008938" cy="6275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4247964" y="2456892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55576" y="2384884"/>
            <a:ext cx="324036" cy="46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07604" y="3068960"/>
            <a:ext cx="14041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2699792" y="3429000"/>
            <a:ext cx="1368152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253365" y="413385"/>
          <a:ext cx="8636635" cy="6030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1" r:id="rId3" imgW="8629650" imgH="6026150" progId="Paint.Picture">
                  <p:embed/>
                </p:oleObj>
              </mc:Choice>
              <mc:Fallback>
                <p:oleObj r:id="rId3" imgW="8629650" imgH="60261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3365" y="413385"/>
                        <a:ext cx="8636635" cy="6030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358775" y="594360"/>
          <a:ext cx="8426450" cy="5668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5" r:id="rId3" imgW="8420100" imgH="5664200" progId="Paint.Picture">
                  <p:embed/>
                </p:oleObj>
              </mc:Choice>
              <mc:Fallback>
                <p:oleObj r:id="rId3" imgW="8420100" imgH="56642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8775" y="594360"/>
                        <a:ext cx="8426450" cy="5668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431800" y="248285"/>
          <a:ext cx="8280400" cy="6361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9" r:id="rId3" imgW="8274050" imgH="6356350" progId="Paint.Picture">
                  <p:embed/>
                </p:oleObj>
              </mc:Choice>
              <mc:Fallback>
                <p:oleObj r:id="rId3" imgW="8274050" imgH="63563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800" y="248285"/>
                        <a:ext cx="8280400" cy="6361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482600" y="1055688"/>
          <a:ext cx="8008938" cy="554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r:id="rId3" imgW="3977005" imgH="2747645" progId="Word.Document.8">
                  <p:embed/>
                </p:oleObj>
              </mc:Choice>
              <mc:Fallback>
                <p:oleObj r:id="rId3" imgW="3977005" imgH="2747645" progId="Word.Document.8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2600" y="1055688"/>
                        <a:ext cx="8008938" cy="554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矩形 2"/>
          <p:cNvSpPr/>
          <p:nvPr/>
        </p:nvSpPr>
        <p:spPr>
          <a:xfrm>
            <a:off x="2490788" y="434975"/>
            <a:ext cx="4414837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6.1.1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错误概率和译码规则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446088" y="1749425"/>
          <a:ext cx="8056562" cy="312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3" r:id="rId3" imgW="3999865" imgH="1546860" progId="Word.Document.8">
                  <p:embed/>
                </p:oleObj>
              </mc:Choice>
              <mc:Fallback>
                <p:oleObj r:id="rId3" imgW="3999865" imgH="1546860" progId="Word.Document.8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088" y="1749425"/>
                        <a:ext cx="8056562" cy="3122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373063" y="836613"/>
          <a:ext cx="8008937" cy="466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" r:id="rId3" imgW="3977005" imgH="2319655" progId="Word.Document.8">
                  <p:embed/>
                </p:oleObj>
              </mc:Choice>
              <mc:Fallback>
                <p:oleObj r:id="rId3" imgW="3977005" imgH="2319655" progId="Word.Document.8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063" y="836613"/>
                        <a:ext cx="8008937" cy="4667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100392" y="4483859"/>
            <a:ext cx="10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（</a:t>
            </a:r>
            <a:r>
              <a:rPr lang="en-US" altLang="zh-CN" sz="1600" dirty="0" smtClean="0"/>
              <a:t>C=MG</a:t>
            </a:r>
            <a:r>
              <a:rPr lang="zh-CN" altLang="en-US" sz="1600" dirty="0" smtClean="0"/>
              <a:t>）</a:t>
            </a:r>
            <a:endParaRPr lang="zh-CN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5328084" y="4941168"/>
            <a:ext cx="1404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min</a:t>
            </a:r>
            <a:r>
              <a:rPr lang="en-US" altLang="zh-CN" dirty="0" smtClean="0"/>
              <a:t>=3)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矩形 2"/>
          <p:cNvSpPr/>
          <p:nvPr/>
        </p:nvSpPr>
        <p:spPr>
          <a:xfrm>
            <a:off x="2490788" y="325438"/>
            <a:ext cx="4056062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6.5.2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线性分组码的译码</a:t>
            </a:r>
          </a:p>
        </p:txBody>
      </p:sp>
      <p:graphicFrame>
        <p:nvGraphicFramePr>
          <p:cNvPr id="2" name="对象 1"/>
          <p:cNvGraphicFramePr/>
          <p:nvPr/>
        </p:nvGraphicFramePr>
        <p:xfrm>
          <a:off x="368935" y="979170"/>
          <a:ext cx="8020050" cy="577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2" r:id="rId3" imgW="8013700" imgH="5772150" progId="Paint.Picture">
                  <p:embed/>
                </p:oleObj>
              </mc:Choice>
              <mc:Fallback>
                <p:oleObj r:id="rId3" imgW="8013700" imgH="57721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8935" y="979170"/>
                        <a:ext cx="8020050" cy="5776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95536" y="4653136"/>
            <a:ext cx="2844316" cy="46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75656" y="5301208"/>
            <a:ext cx="169218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635896" y="6201308"/>
            <a:ext cx="144016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673735" y="167640"/>
          <a:ext cx="7568565" cy="6697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5" r:id="rId3" imgW="7562850" imgH="6692900" progId="Paint.Picture">
                  <p:embed/>
                </p:oleObj>
              </mc:Choice>
              <mc:Fallback>
                <p:oleObj r:id="rId3" imgW="7562850" imgH="66929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3735" y="167640"/>
                        <a:ext cx="7568565" cy="6697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561975" y="391160"/>
          <a:ext cx="8020050" cy="6075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0" r:id="rId3" imgW="8013700" imgH="6070600" progId="Paint.Picture">
                  <p:embed/>
                </p:oleObj>
              </mc:Choice>
              <mc:Fallback>
                <p:oleObj r:id="rId3" imgW="8013700" imgH="60706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1975" y="391160"/>
                        <a:ext cx="8020050" cy="6075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箭头 2"/>
          <p:cNvSpPr/>
          <p:nvPr/>
        </p:nvSpPr>
        <p:spPr>
          <a:xfrm>
            <a:off x="1583668" y="5445224"/>
            <a:ext cx="6012668" cy="7200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extLst>
              <p:ext uri="{D42A27DB-BD31-4B8C-83A1-F6EECF244321}">
                <p14:modId xmlns:p14="http://schemas.microsoft.com/office/powerpoint/2010/main" val="2817149164"/>
              </p:ext>
            </p:extLst>
          </p:nvPr>
        </p:nvGraphicFramePr>
        <p:xfrm>
          <a:off x="256540" y="540385"/>
          <a:ext cx="8630285" cy="577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5" r:id="rId3" imgW="8623300" imgH="5772150" progId="Paint.Picture">
                  <p:embed/>
                </p:oleObj>
              </mc:Choice>
              <mc:Fallback>
                <p:oleObj r:id="rId3" imgW="8623300" imgH="57721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6540" y="540385"/>
                        <a:ext cx="8630285" cy="5776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67644" y="3429000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(C=MG)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24028" y="440110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(S=RH</a:t>
            </a:r>
            <a:r>
              <a:rPr lang="en-US" altLang="zh-CN" baseline="30000" dirty="0" smtClean="0"/>
              <a:t>T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588224" y="4941168"/>
            <a:ext cx="108012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436096" y="3829110"/>
            <a:ext cx="144016" cy="247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38200" y="232410"/>
          <a:ext cx="7466965" cy="6393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7" r:id="rId3" imgW="7461250" imgH="6388100" progId="Paint.Picture">
                  <p:embed/>
                </p:oleObj>
              </mc:Choice>
              <mc:Fallback>
                <p:oleObj r:id="rId3" imgW="7461250" imgH="63881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232410"/>
                        <a:ext cx="7466965" cy="6393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403225" y="105410"/>
          <a:ext cx="8337550" cy="6647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1" r:id="rId3" imgW="8331200" imgH="6642100" progId="Paint.Picture">
                  <p:embed/>
                </p:oleObj>
              </mc:Choice>
              <mc:Fallback>
                <p:oleObj r:id="rId3" imgW="8331200" imgH="66421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225" y="105410"/>
                        <a:ext cx="8337550" cy="6647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482600" y="508000"/>
          <a:ext cx="8056563" cy="605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5" r:id="rId3" imgW="3978910" imgH="3268980" progId="Word.Document.8">
                  <p:embed/>
                </p:oleObj>
              </mc:Choice>
              <mc:Fallback>
                <p:oleObj r:id="rId3" imgW="3978910" imgH="3268980" progId="Word.Document.8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2600" y="508000"/>
                        <a:ext cx="8056563" cy="6054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409575" y="478790"/>
          <a:ext cx="8056563" cy="642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9" r:id="rId3" imgW="4003040" imgH="3803650" progId="Word.Document.8">
                  <p:embed/>
                </p:oleObj>
              </mc:Choice>
              <mc:Fallback>
                <p:oleObj r:id="rId3" imgW="4003040" imgH="3803650" progId="Word.Document.8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9575" y="478790"/>
                        <a:ext cx="8056563" cy="6423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422275" y="578485"/>
          <a:ext cx="8299450" cy="5700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r:id="rId3" imgW="8293100" imgH="5695950" progId="Paint.Picture">
                  <p:embed/>
                </p:oleObj>
              </mc:Choice>
              <mc:Fallback>
                <p:oleObj r:id="rId3" imgW="8293100" imgH="56959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2275" y="578485"/>
                        <a:ext cx="8299450" cy="5700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0" y="471488"/>
          <a:ext cx="9177338" cy="616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3" r:id="rId3" imgW="5101590" imgH="3326765" progId="Word.Document.8">
                  <p:embed/>
                </p:oleObj>
              </mc:Choice>
              <mc:Fallback>
                <p:oleObj r:id="rId3" imgW="5101590" imgH="3326765" progId="Word.Document.8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471488"/>
                        <a:ext cx="9177338" cy="6167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488950" y="582613"/>
          <a:ext cx="7721600" cy="518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7" r:id="rId3" imgW="3382010" imgH="2272030" progId="Word.Document.8">
                  <p:embed/>
                </p:oleObj>
              </mc:Choice>
              <mc:Fallback>
                <p:oleObj r:id="rId3" imgW="3382010" imgH="2272030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8950" y="582613"/>
                        <a:ext cx="7721600" cy="5183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/>
          <p:nvPr/>
        </p:nvSpPr>
        <p:spPr>
          <a:xfrm>
            <a:off x="1541463" y="544513"/>
            <a:ext cx="4462462" cy="5238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6.5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.3  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完备码和汉明码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476250" y="1036320"/>
          <a:ext cx="8191500" cy="4785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1" r:id="rId3" imgW="8185150" imgH="4781550" progId="Paint.Picture">
                  <p:embed/>
                </p:oleObj>
              </mc:Choice>
              <mc:Fallback>
                <p:oleObj r:id="rId3" imgW="8185150" imgH="47815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6250" y="1036320"/>
                        <a:ext cx="8191500" cy="4785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422275" y="286385"/>
          <a:ext cx="8299450" cy="6285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5" r:id="rId3" imgW="8293100" imgH="6280150" progId="Paint.Picture">
                  <p:embed/>
                </p:oleObj>
              </mc:Choice>
              <mc:Fallback>
                <p:oleObj r:id="rId3" imgW="8293100" imgH="62801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2275" y="286385"/>
                        <a:ext cx="8299450" cy="6285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373063" y="581025"/>
          <a:ext cx="8142287" cy="462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3" r:id="rId3" imgW="3633470" imgH="2060575" progId="Word.Document.8">
                  <p:embed/>
                </p:oleObj>
              </mc:Choice>
              <mc:Fallback>
                <p:oleObj r:id="rId3" imgW="3633470" imgH="2060575" progId="Word.Document.8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063" y="581025"/>
                        <a:ext cx="8142287" cy="462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/>
          <p:nvPr/>
        </p:nvGraphicFramePr>
        <p:xfrm>
          <a:off x="774700" y="5164138"/>
          <a:ext cx="7302500" cy="169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4" r:id="rId5" imgW="3620770" imgH="873125" progId="Word.Document.8">
                  <p:embed/>
                </p:oleObj>
              </mc:Choice>
              <mc:Fallback>
                <p:oleObj r:id="rId5" imgW="3620770" imgH="873125" progId="Word.Document.8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4700" y="5164138"/>
                        <a:ext cx="7302500" cy="1693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/>
          </p:cNvSpPr>
          <p:nvPr>
            <p:ph type="ctrTitle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algn="ctr">
              <a:lnSpc>
                <a:spcPct val="125000"/>
              </a:lnSpc>
            </a:pPr>
            <a:r>
              <a:rPr lang="en-US" altLang="zh-CN" sz="3200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6.6  </a:t>
            </a:r>
            <a:r>
              <a:rPr lang="en-US" altLang="x-none" sz="3200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循环码</a:t>
            </a:r>
            <a:endParaRPr lang="zh-CN" altLang="en-US" sz="3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2339" name="Rectangle 5"/>
          <p:cNvSpPr>
            <a:spLocks noGrp="1"/>
          </p:cNvSpPr>
          <p:nvPr>
            <p:ph type="subTitle"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eaLnBrk="1" hangingPunct="1">
              <a:buSzPct val="75000"/>
              <a:buFont typeface="Wingdings" panose="05000000000000000000" pitchFamily="2" charset="2"/>
            </a:pPr>
            <a:endParaRPr lang="zh-CN" altLang="zh-CN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227013" y="544513"/>
          <a:ext cx="8585200" cy="569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3" r:id="rId3" imgW="3946525" imgH="2609215" progId="Word.Document.8">
                  <p:embed/>
                </p:oleObj>
              </mc:Choice>
              <mc:Fallback>
                <p:oleObj r:id="rId3" imgW="3946525" imgH="2609215" progId="Word.Document.8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013" y="544513"/>
                        <a:ext cx="8585200" cy="5695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336550" y="882650"/>
          <a:ext cx="8339138" cy="597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7" r:id="rId3" imgW="4284345" imgH="2957830" progId="Word.Document.8">
                  <p:embed/>
                </p:oleObj>
              </mc:Choice>
              <mc:Fallback>
                <p:oleObj r:id="rId3" imgW="4284345" imgH="2957830" progId="Word.Document.8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6550" y="882650"/>
                        <a:ext cx="8339138" cy="5975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矩形 2"/>
          <p:cNvSpPr/>
          <p:nvPr/>
        </p:nvSpPr>
        <p:spPr>
          <a:xfrm>
            <a:off x="2308225" y="398463"/>
            <a:ext cx="4056063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6.6.1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循环码的码多项式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352425" y="505460"/>
          <a:ext cx="8439150" cy="584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1" r:id="rId3" imgW="8432800" imgH="5842000" progId="Paint.Picture">
                  <p:embed/>
                </p:oleObj>
              </mc:Choice>
              <mc:Fallback>
                <p:oleObj r:id="rId3" imgW="8432800" imgH="58420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425" y="505460"/>
                        <a:ext cx="8439150" cy="5846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482600" y="762635"/>
          <a:ext cx="8178800" cy="5332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5" r:id="rId3" imgW="8172450" imgH="5327650" progId="Paint.Picture">
                  <p:embed/>
                </p:oleObj>
              </mc:Choice>
              <mc:Fallback>
                <p:oleObj r:id="rId3" imgW="8172450" imgH="53276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2600" y="762635"/>
                        <a:ext cx="8178800" cy="5332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矩形 2"/>
          <p:cNvSpPr/>
          <p:nvPr/>
        </p:nvSpPr>
        <p:spPr>
          <a:xfrm>
            <a:off x="2563813" y="325438"/>
            <a:ext cx="3286125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如何计算错误概率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?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00355" y="1036320"/>
          <a:ext cx="8280400" cy="5522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r:id="rId3" imgW="8274050" imgH="5518150" progId="Paint.Picture">
                  <p:embed/>
                </p:oleObj>
              </mc:Choice>
              <mc:Fallback>
                <p:oleObj r:id="rId3" imgW="8274050" imgH="55181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0355" y="1036320"/>
                        <a:ext cx="8280400" cy="5522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矩形 2"/>
          <p:cNvSpPr/>
          <p:nvPr/>
        </p:nvSpPr>
        <p:spPr>
          <a:xfrm>
            <a:off x="1943100" y="544513"/>
            <a:ext cx="621030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6.6.2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循环码的生成多项式和生成矩阵</a:t>
            </a:r>
          </a:p>
        </p:txBody>
      </p:sp>
      <p:graphicFrame>
        <p:nvGraphicFramePr>
          <p:cNvPr id="2" name="对象 1"/>
          <p:cNvGraphicFramePr/>
          <p:nvPr/>
        </p:nvGraphicFramePr>
        <p:xfrm>
          <a:off x="361315" y="1271905"/>
          <a:ext cx="8299450" cy="4753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9" r:id="rId3" imgW="8293100" imgH="4749800" progId="Paint.Picture">
                  <p:embed/>
                </p:oleObj>
              </mc:Choice>
              <mc:Fallback>
                <p:oleObj r:id="rId3" imgW="8293100" imgH="47498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315" y="1271905"/>
                        <a:ext cx="8299450" cy="4753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431800" y="651510"/>
          <a:ext cx="8280400" cy="5554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3" r:id="rId3" imgW="8274050" imgH="5549900" progId="Paint.Picture">
                  <p:embed/>
                </p:oleObj>
              </mc:Choice>
              <mc:Fallback>
                <p:oleObj r:id="rId3" imgW="8274050" imgH="55499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800" y="651510"/>
                        <a:ext cx="8280400" cy="5554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488950" y="582613"/>
          <a:ext cx="8048625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7" r:id="rId3" imgW="3803650" imgH="2872740" progId="Word.Document.8">
                  <p:embed/>
                </p:oleObj>
              </mc:Choice>
              <mc:Fallback>
                <p:oleObj r:id="rId3" imgW="3803650" imgH="2872740" progId="Word.Document.8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8950" y="582613"/>
                        <a:ext cx="8048625" cy="609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561975" y="429260"/>
          <a:ext cx="8020050" cy="5998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1" r:id="rId3" imgW="8013700" imgH="5994400" progId="Paint.Picture">
                  <p:embed/>
                </p:oleObj>
              </mc:Choice>
              <mc:Fallback>
                <p:oleObj r:id="rId3" imgW="8013700" imgH="59944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1975" y="429260"/>
                        <a:ext cx="8020050" cy="5998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矩形 2"/>
          <p:cNvSpPr/>
          <p:nvPr/>
        </p:nvSpPr>
        <p:spPr>
          <a:xfrm>
            <a:off x="1797050" y="508000"/>
            <a:ext cx="621030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6.6.3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循环码的监督多项式和监督矩阵</a:t>
            </a:r>
          </a:p>
        </p:txBody>
      </p:sp>
      <p:graphicFrame>
        <p:nvGraphicFramePr>
          <p:cNvPr id="2" name="对象 1"/>
          <p:cNvGraphicFramePr/>
          <p:nvPr/>
        </p:nvGraphicFramePr>
        <p:xfrm>
          <a:off x="460375" y="1061720"/>
          <a:ext cx="8223250" cy="473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5" r:id="rId3" imgW="8216900" imgH="4730750" progId="Paint.Picture">
                  <p:embed/>
                </p:oleObj>
              </mc:Choice>
              <mc:Fallback>
                <p:oleObj r:id="rId3" imgW="8216900" imgH="47307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0375" y="1061720"/>
                        <a:ext cx="8223250" cy="473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796925" y="1748155"/>
          <a:ext cx="7549515" cy="336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9" r:id="rId3" imgW="7543800" imgH="3359150" progId="Paint.Picture">
                  <p:embed/>
                </p:oleObj>
              </mc:Choice>
              <mc:Fallback>
                <p:oleObj r:id="rId3" imgW="7543800" imgH="33591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6925" y="1748155"/>
                        <a:ext cx="7549515" cy="336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592138" y="909638"/>
          <a:ext cx="8086725" cy="573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3" r:id="rId3" imgW="4019550" imgH="2874010" progId="Word.Document.8">
                  <p:embed/>
                </p:oleObj>
              </mc:Choice>
              <mc:Fallback>
                <p:oleObj r:id="rId3" imgW="4019550" imgH="2874010" progId="Word.Document.8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2138" y="909638"/>
                        <a:ext cx="8086725" cy="5738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1" name="矩形 2"/>
          <p:cNvSpPr/>
          <p:nvPr/>
        </p:nvSpPr>
        <p:spPr>
          <a:xfrm>
            <a:off x="2490788" y="361950"/>
            <a:ext cx="3697287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6.6.5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循环码的伴随式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519113" y="508000"/>
          <a:ext cx="8008937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7" r:id="rId3" imgW="3977005" imgH="1795145" progId="Word.Document.8">
                  <p:embed/>
                </p:oleObj>
              </mc:Choice>
              <mc:Fallback>
                <p:oleObj r:id="rId3" imgW="3977005" imgH="1795145" progId="Word.Document.8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9113" y="508000"/>
                        <a:ext cx="8008937" cy="332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/>
          </p:cNvSpPr>
          <p:nvPr>
            <p:ph type="ctrTitle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algn="ctr">
              <a:lnSpc>
                <a:spcPct val="125000"/>
              </a:lnSpc>
            </a:pPr>
            <a:r>
              <a:rPr lang="en-US" altLang="zh-CN" sz="3200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6.7 </a:t>
            </a:r>
            <a:r>
              <a:rPr lang="en-US" altLang="x-none" sz="3200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卷积码</a:t>
            </a:r>
            <a:endParaRPr lang="zh-CN" altLang="en-US" sz="3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4387" name="Rectangle 5"/>
          <p:cNvSpPr>
            <a:spLocks noGrp="1"/>
          </p:cNvSpPr>
          <p:nvPr>
            <p:ph type="subTitle"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eaLnBrk="1" hangingPunct="1">
              <a:buSzPct val="75000"/>
              <a:buFont typeface="Wingdings" panose="05000000000000000000" pitchFamily="2" charset="2"/>
            </a:pPr>
            <a:r>
              <a:rPr lang="zh-CN" altLang="en-US" dirty="0">
                <a:latin typeface="+mn-lt"/>
                <a:ea typeface="+mn-ea"/>
                <a:cs typeface="+mn-cs"/>
              </a:rPr>
              <a:t>了解卷积码的解析表示，侧重于解析卷积码的图形描述。</a:t>
            </a:r>
            <a:endParaRPr lang="zh-CN" altLang="zh-CN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555625" y="946150"/>
          <a:ext cx="8008938" cy="476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1" r:id="rId3" imgW="3977005" imgH="2357755" progId="Word.Document.8">
                  <p:embed/>
                </p:oleObj>
              </mc:Choice>
              <mc:Fallback>
                <p:oleObj r:id="rId3" imgW="3977005" imgH="2357755" progId="Word.Document.8">
                  <p:embed/>
                  <p:pic>
                    <p:nvPicPr>
                      <p:cNvPr id="0" name="图片 316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5625" y="946150"/>
                        <a:ext cx="8008938" cy="476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561975" y="311785"/>
          <a:ext cx="8020050" cy="6234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r:id="rId3" imgW="8013700" imgH="6229350" progId="Paint.Picture">
                  <p:embed/>
                </p:oleObj>
              </mc:Choice>
              <mc:Fallback>
                <p:oleObj r:id="rId3" imgW="8013700" imgH="62293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1975" y="311785"/>
                        <a:ext cx="8020050" cy="6234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409575" y="544513"/>
          <a:ext cx="8461375" cy="222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5" r:id="rId3" imgW="3570605" imgH="952500" progId="Word.Document.8">
                  <p:embed/>
                </p:oleObj>
              </mc:Choice>
              <mc:Fallback>
                <p:oleObj r:id="rId3" imgW="3570605" imgH="952500" progId="Word.Document.8">
                  <p:embed/>
                  <p:pic>
                    <p:nvPicPr>
                      <p:cNvPr id="0" name="图片 316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9575" y="544513"/>
                        <a:ext cx="8461375" cy="2227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5635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38" y="3246438"/>
            <a:ext cx="7088187" cy="2811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5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603250" y="137160"/>
          <a:ext cx="7937500" cy="6583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9" r:id="rId3" imgW="7931150" imgH="6578600" progId="Paint.Picture">
                  <p:embed/>
                </p:oleObj>
              </mc:Choice>
              <mc:Fallback>
                <p:oleObj r:id="rId3" imgW="7931150" imgH="65786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250" y="137160"/>
                        <a:ext cx="7937500" cy="6583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561975" y="530860"/>
          <a:ext cx="8020050" cy="579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3" r:id="rId3" imgW="8013700" imgH="5791200" progId="Paint.Picture">
                  <p:embed/>
                </p:oleObj>
              </mc:Choice>
              <mc:Fallback>
                <p:oleObj r:id="rId3" imgW="8013700" imgH="57912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1975" y="530860"/>
                        <a:ext cx="8020050" cy="579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425450" y="340360"/>
          <a:ext cx="8293100" cy="6177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7" r:id="rId3" imgW="8286750" imgH="6172200" progId="Paint.Picture">
                  <p:embed/>
                </p:oleObj>
              </mc:Choice>
              <mc:Fallback>
                <p:oleObj r:id="rId3" imgW="8286750" imgH="61722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450" y="340360"/>
                        <a:ext cx="8293100" cy="6177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317500" y="311785"/>
          <a:ext cx="8509000" cy="6234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1" r:id="rId3" imgW="8502650" imgH="6229350" progId="Paint.Picture">
                  <p:embed/>
                </p:oleObj>
              </mc:Choice>
              <mc:Fallback>
                <p:oleObj r:id="rId3" imgW="8502650" imgH="62293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00" y="311785"/>
                        <a:ext cx="8509000" cy="6234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227013" y="1092200"/>
          <a:ext cx="9037637" cy="544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5" r:id="rId3" imgW="4909820" imgH="3130550" progId="Word.Document.8">
                  <p:embed/>
                </p:oleObj>
              </mc:Choice>
              <mc:Fallback>
                <p:oleObj r:id="rId3" imgW="4909820" imgH="3130550" progId="Word.Document.8">
                  <p:embed/>
                  <p:pic>
                    <p:nvPicPr>
                      <p:cNvPr id="0" name="图片 317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013" y="1092200"/>
                        <a:ext cx="9037637" cy="544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0" y="1258888"/>
          <a:ext cx="9515475" cy="559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9" r:id="rId3" imgW="5494020" imgH="3232150" progId="Word.Document.8">
                  <p:embed/>
                </p:oleObj>
              </mc:Choice>
              <mc:Fallback>
                <p:oleObj r:id="rId3" imgW="5494020" imgH="3232150" progId="Word.Document.8">
                  <p:embed/>
                  <p:pic>
                    <p:nvPicPr>
                      <p:cNvPr id="0" name="图片 317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258888"/>
                        <a:ext cx="9515475" cy="5599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47" name="矩形 2"/>
          <p:cNvSpPr/>
          <p:nvPr/>
        </p:nvSpPr>
        <p:spPr>
          <a:xfrm>
            <a:off x="2563813" y="434975"/>
            <a:ext cx="383349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6.7.2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卷积码的图形描述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-190500" y="1201738"/>
          <a:ext cx="9334500" cy="541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3" r:id="rId3" imgW="5110480" imgH="2952115" progId="Word.Document.8">
                  <p:embed/>
                </p:oleObj>
              </mc:Choice>
              <mc:Fallback>
                <p:oleObj r:id="rId3" imgW="5110480" imgH="2952115" progId="Word.Document.8">
                  <p:embed/>
                  <p:pic>
                    <p:nvPicPr>
                      <p:cNvPr id="0" name="图片 316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90500" y="1201738"/>
                        <a:ext cx="9334500" cy="5411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409575" y="1347788"/>
          <a:ext cx="8024813" cy="507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7" r:id="rId3" imgW="4013835" imgH="2536190" progId="Word.Document.8">
                  <p:embed/>
                </p:oleObj>
              </mc:Choice>
              <mc:Fallback>
                <p:oleObj r:id="rId3" imgW="4013835" imgH="2536190" progId="Word.Document.8">
                  <p:embed/>
                  <p:pic>
                    <p:nvPicPr>
                      <p:cNvPr id="0" name="图片 316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9575" y="1347788"/>
                        <a:ext cx="8024813" cy="5075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5" name="Rectangle 3"/>
          <p:cNvSpPr/>
          <p:nvPr/>
        </p:nvSpPr>
        <p:spPr>
          <a:xfrm>
            <a:off x="2162175" y="472441"/>
            <a:ext cx="394144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6.7.3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卷积码的译码方法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336550" y="800100"/>
          <a:ext cx="8137525" cy="405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1" r:id="rId3" imgW="3584575" imgH="1822450" progId="Word.Document.8">
                  <p:embed/>
                </p:oleObj>
              </mc:Choice>
              <mc:Fallback>
                <p:oleObj r:id="rId3" imgW="3584575" imgH="1822450" progId="Word.Document.8">
                  <p:embed/>
                  <p:pic>
                    <p:nvPicPr>
                      <p:cNvPr id="0" name="图片 31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6550" y="800100"/>
                        <a:ext cx="8137525" cy="4052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561975" y="543560"/>
          <a:ext cx="8020050" cy="5770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r:id="rId3" imgW="8013700" imgH="5765800" progId="Paint.Picture">
                  <p:embed/>
                </p:oleObj>
              </mc:Choice>
              <mc:Fallback>
                <p:oleObj r:id="rId3" imgW="8013700" imgH="57658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1975" y="543560"/>
                        <a:ext cx="8020050" cy="5770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409575" y="4763"/>
          <a:ext cx="8734425" cy="685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5" r:id="rId3" imgW="4433570" imgH="3566160" progId="Word.Document.8">
                  <p:embed/>
                </p:oleObj>
              </mc:Choice>
              <mc:Fallback>
                <p:oleObj r:id="rId3" imgW="4433570" imgH="3566160" progId="Word.Document.8">
                  <p:embed/>
                  <p:pic>
                    <p:nvPicPr>
                      <p:cNvPr id="0" name="图片 31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9575" y="4763"/>
                        <a:ext cx="8734425" cy="6853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373063" y="1238250"/>
          <a:ext cx="7235825" cy="272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9" r:id="rId3" imgW="3598545" imgH="1351915" progId="Word.Document.8">
                  <p:embed/>
                </p:oleObj>
              </mc:Choice>
              <mc:Fallback>
                <p:oleObj r:id="rId3" imgW="3598545" imgH="1351915" progId="Word.Document.8">
                  <p:embed/>
                  <p:pic>
                    <p:nvPicPr>
                      <p:cNvPr id="0" name="图片 31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063" y="1238250"/>
                        <a:ext cx="7235825" cy="2728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/>
          </p:cNvSpPr>
          <p:nvPr>
            <p:ph type="ctrTitle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algn="ctr">
              <a:lnSpc>
                <a:spcPct val="125000"/>
              </a:lnSpc>
            </a:pPr>
            <a:r>
              <a:rPr lang="en-US" altLang="zh-CN" sz="3200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6.8  </a:t>
            </a:r>
            <a:r>
              <a:rPr lang="en-US" altLang="x-none" sz="3200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交织码</a:t>
            </a:r>
            <a:endParaRPr lang="zh-CN" altLang="en-US" sz="3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5411" name="Rectangle 5"/>
          <p:cNvSpPr>
            <a:spLocks noGrp="1"/>
          </p:cNvSpPr>
          <p:nvPr>
            <p:ph type="subTitle"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eaLnBrk="1" hangingPunct="1">
              <a:buSzPct val="75000"/>
              <a:buFont typeface="Wingdings" panose="05000000000000000000" pitchFamily="2" charset="2"/>
            </a:pPr>
            <a:endParaRPr lang="zh-CN" altLang="zh-CN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/>
          <p:nvPr/>
        </p:nvGraphicFramePr>
        <p:xfrm>
          <a:off x="373063" y="690563"/>
          <a:ext cx="8308975" cy="562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3" r:id="rId3" imgW="3980180" imgH="2685415" progId="Word.Document.8">
                  <p:embed/>
                </p:oleObj>
              </mc:Choice>
              <mc:Fallback>
                <p:oleObj r:id="rId3" imgW="3980180" imgH="2685415" progId="Word.Document.8">
                  <p:embed/>
                  <p:pic>
                    <p:nvPicPr>
                      <p:cNvPr id="0" name="图片 318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063" y="690563"/>
                        <a:ext cx="8308975" cy="5622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/>
          </p:cNvSpPr>
          <p:nvPr>
            <p:ph type="ctrTitle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algn="ctr"/>
            <a:r>
              <a:rPr lang="en-US" altLang="zh-CN" sz="3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6.9  </a:t>
            </a:r>
            <a:r>
              <a:rPr lang="zh-CN" altLang="en-US" sz="3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级联码</a:t>
            </a:r>
          </a:p>
        </p:txBody>
      </p:sp>
      <p:sp>
        <p:nvSpPr>
          <p:cNvPr id="146435" name="Rectangle 5"/>
          <p:cNvSpPr>
            <a:spLocks noGrp="1"/>
          </p:cNvSpPr>
          <p:nvPr>
            <p:ph type="subTitle"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eaLnBrk="1" hangingPunct="1">
              <a:buSzPct val="75000"/>
              <a:buFont typeface="Wingdings" panose="05000000000000000000" pitchFamily="2" charset="2"/>
            </a:pPr>
            <a:endParaRPr lang="zh-CN" altLang="zh-CN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561975" y="429260"/>
          <a:ext cx="8020050" cy="5998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7" r:id="rId3" imgW="8013700" imgH="5994400" progId="Paint.Picture">
                  <p:embed/>
                </p:oleObj>
              </mc:Choice>
              <mc:Fallback>
                <p:oleObj r:id="rId3" imgW="8013700" imgH="59944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1975" y="429260"/>
                        <a:ext cx="8020050" cy="5998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224790" y="648335"/>
          <a:ext cx="8693785" cy="5560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41" r:id="rId3" imgW="8686800" imgH="5556250" progId="Paint.Picture">
                  <p:embed/>
                </p:oleObj>
              </mc:Choice>
              <mc:Fallback>
                <p:oleObj r:id="rId3" imgW="8686800" imgH="55562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790" y="648335"/>
                        <a:ext cx="8693785" cy="5560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/>
          </p:cNvSpPr>
          <p:nvPr>
            <p:ph type="ctrTitle"/>
          </p:nvPr>
        </p:nvSpPr>
        <p:spPr>
          <a:xfrm>
            <a:off x="3124200" y="1931988"/>
            <a:ext cx="6019800" cy="2209800"/>
          </a:xfrm>
          <a:ln/>
        </p:spPr>
        <p:txBody>
          <a:bodyPr vert="horz" wrap="square" lIns="91440" tIns="45720" rIns="91440" bIns="45720" anchor="ctr"/>
          <a:lstStyle/>
          <a:p>
            <a:pPr algn="ctr">
              <a:lnSpc>
                <a:spcPct val="125000"/>
              </a:lnSpc>
            </a:pPr>
            <a:r>
              <a:rPr lang="en-US" altLang="zh-CN" sz="3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6.10  Turbo</a:t>
            </a:r>
            <a:r>
              <a:rPr lang="en-US" altLang="x-none" sz="3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码</a:t>
            </a:r>
            <a:endParaRPr lang="zh-CN" altLang="en-US" sz="3200" dirty="0">
              <a:solidFill>
                <a:srgbClr val="FFFFFF"/>
              </a:solidFill>
              <a:latin typeface="仿宋_GB2312" pitchFamily="49" charset="-122"/>
              <a:ea typeface="仿宋_GB2312" pitchFamily="49" charset="-122"/>
              <a:cs typeface="+mj-cs"/>
            </a:endParaRPr>
          </a:p>
        </p:txBody>
      </p:sp>
      <p:sp>
        <p:nvSpPr>
          <p:cNvPr id="147459" name="Rectangle 5"/>
          <p:cNvSpPr>
            <a:spLocks noGrp="1"/>
          </p:cNvSpPr>
          <p:nvPr>
            <p:ph type="subTitle" idx="1"/>
          </p:nvPr>
        </p:nvSpPr>
        <p:spPr>
          <a:ln/>
        </p:spPr>
        <p:txBody>
          <a:bodyPr vert="horz" wrap="square" lIns="91440" tIns="45720" rIns="91440" bIns="45720" anchor="t"/>
          <a:lstStyle/>
          <a:p>
            <a:pPr eaLnBrk="1" hangingPunct="1">
              <a:buSzPct val="75000"/>
              <a:buFont typeface="Wingdings" panose="05000000000000000000" pitchFamily="2" charset="2"/>
            </a:pPr>
            <a:endParaRPr lang="zh-CN" altLang="zh-CN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438150" y="461010"/>
          <a:ext cx="8267700" cy="593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5" r:id="rId3" imgW="8261350" imgH="5930900" progId="Paint.Picture">
                  <p:embed/>
                </p:oleObj>
              </mc:Choice>
              <mc:Fallback>
                <p:oleObj r:id="rId3" imgW="8261350" imgH="59309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" y="461010"/>
                        <a:ext cx="8267700" cy="5935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495300" y="200660"/>
          <a:ext cx="8153400" cy="6456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9" r:id="rId3" imgW="8147050" imgH="6451600" progId="Paint.Picture">
                  <p:embed/>
                </p:oleObj>
              </mc:Choice>
              <mc:Fallback>
                <p:oleObj r:id="rId3" imgW="8147050" imgH="64516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300" y="200660"/>
                        <a:ext cx="8153400" cy="6456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694</TotalTime>
  <Words>601</Words>
  <Application>Microsoft Office PowerPoint</Application>
  <PresentationFormat>全屏显示(4:3)</PresentationFormat>
  <Paragraphs>86</Paragraphs>
  <Slides>105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105</vt:i4>
      </vt:variant>
    </vt:vector>
  </HeadingPairs>
  <TitlesOfParts>
    <vt:vector size="110" baseType="lpstr">
      <vt:lpstr>Pixel</vt:lpstr>
      <vt:lpstr>Bitmap Image</vt:lpstr>
      <vt:lpstr>Microsoft Word 97 - 2003 文档</vt:lpstr>
      <vt:lpstr>BMP 图像</vt:lpstr>
      <vt:lpstr>Document</vt:lpstr>
      <vt:lpstr>第6章  有噪信道编码</vt:lpstr>
      <vt:lpstr>本章内容</vt:lpstr>
      <vt:lpstr>6.1  错误概率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6.2  有噪信道编码定理</vt:lpstr>
      <vt:lpstr>PowerPoint 演示文稿</vt:lpstr>
      <vt:lpstr>PowerPoint 演示文稿</vt:lpstr>
      <vt:lpstr>6.3  联合信源信道编码定理  </vt:lpstr>
      <vt:lpstr>PowerPoint 演示文稿</vt:lpstr>
      <vt:lpstr>PowerPoint 演示文稿</vt:lpstr>
      <vt:lpstr>PowerPoint 演示文稿</vt:lpstr>
      <vt:lpstr>6.4  信道编码的基本概念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6.5  线性分组码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6.6  循环码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6.7 卷积码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6.8  交织码</vt:lpstr>
      <vt:lpstr>PowerPoint 演示文稿</vt:lpstr>
      <vt:lpstr>6.9  级联码</vt:lpstr>
      <vt:lpstr>PowerPoint 演示文稿</vt:lpstr>
      <vt:lpstr>PowerPoint 演示文稿</vt:lpstr>
      <vt:lpstr>6.10  Turbo码</vt:lpstr>
      <vt:lpstr>PowerPoint 演示文稿</vt:lpstr>
      <vt:lpstr>PowerPoint 演示文稿</vt:lpstr>
      <vt:lpstr>PowerPoint 演示文稿</vt:lpstr>
      <vt:lpstr>PowerPoint 演示文稿</vt:lpstr>
      <vt:lpstr>6.11  LDPC码  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zy</dc:creator>
  <cp:lastModifiedBy>lenovo</cp:lastModifiedBy>
  <cp:revision>634</cp:revision>
  <dcterms:created xsi:type="dcterms:W3CDTF">2017-12-10T14:49:18Z</dcterms:created>
  <dcterms:modified xsi:type="dcterms:W3CDTF">2022-12-01T04:15:09Z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2052-10.1.0.6929</vt:lpwstr>
  </property>
</Properties>
</file>